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57" r:id="rId3"/>
    <p:sldId id="380" r:id="rId4"/>
    <p:sldId id="388" r:id="rId5"/>
    <p:sldId id="391" r:id="rId6"/>
    <p:sldId id="394" r:id="rId7"/>
    <p:sldId id="397" r:id="rId8"/>
    <p:sldId id="392" r:id="rId9"/>
    <p:sldId id="371" r:id="rId10"/>
    <p:sldId id="271" r:id="rId11"/>
    <p:sldId id="410" r:id="rId12"/>
    <p:sldId id="396" r:id="rId13"/>
    <p:sldId id="395" r:id="rId14"/>
    <p:sldId id="393" r:id="rId15"/>
    <p:sldId id="372" r:id="rId16"/>
    <p:sldId id="382" r:id="rId17"/>
    <p:sldId id="398" r:id="rId18"/>
    <p:sldId id="399" r:id="rId19"/>
    <p:sldId id="401" r:id="rId20"/>
    <p:sldId id="400" r:id="rId21"/>
    <p:sldId id="376" r:id="rId22"/>
    <p:sldId id="387" r:id="rId23"/>
    <p:sldId id="404" r:id="rId24"/>
    <p:sldId id="405" r:id="rId25"/>
    <p:sldId id="406" r:id="rId26"/>
    <p:sldId id="373" r:id="rId27"/>
    <p:sldId id="389" r:id="rId28"/>
    <p:sldId id="403" r:id="rId29"/>
    <p:sldId id="402" r:id="rId30"/>
    <p:sldId id="411" r:id="rId31"/>
    <p:sldId id="384" r:id="rId32"/>
    <p:sldId id="412" r:id="rId33"/>
    <p:sldId id="407" r:id="rId34"/>
    <p:sldId id="374" r:id="rId35"/>
    <p:sldId id="369" r:id="rId36"/>
    <p:sldId id="370" r:id="rId37"/>
    <p:sldId id="30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03820061-E3CC-42A9-8330-98D9C26F3D1D}">
          <p14:sldIdLst>
            <p14:sldId id="256"/>
            <p14:sldId id="257"/>
          </p14:sldIdLst>
        </p14:section>
        <p14:section name="はじめに" id="{0598FECD-E93F-4FFB-AFEE-5DE91CA5738F}">
          <p14:sldIdLst>
            <p14:sldId id="380"/>
            <p14:sldId id="388"/>
            <p14:sldId id="391"/>
            <p14:sldId id="394"/>
            <p14:sldId id="397"/>
            <p14:sldId id="392"/>
          </p14:sldIdLst>
        </p14:section>
        <p14:section name="要素技術" id="{EE83B1E2-0330-4337-AB88-FC9E9652B20E}">
          <p14:sldIdLst>
            <p14:sldId id="371"/>
            <p14:sldId id="271"/>
            <p14:sldId id="410"/>
            <p14:sldId id="396"/>
            <p14:sldId id="395"/>
            <p14:sldId id="393"/>
          </p14:sldIdLst>
        </p14:section>
        <p14:section name="問題" id="{5DF14365-912A-421F-88AF-4ABB7DE19D81}">
          <p14:sldIdLst>
            <p14:sldId id="372"/>
          </p14:sldIdLst>
        </p14:section>
        <p14:section name="実験" id="{C2EA450A-6529-4ED3-82D8-59D81AEA30EC}">
          <p14:sldIdLst>
            <p14:sldId id="382"/>
            <p14:sldId id="398"/>
            <p14:sldId id="399"/>
            <p14:sldId id="401"/>
            <p14:sldId id="400"/>
            <p14:sldId id="376"/>
            <p14:sldId id="387"/>
            <p14:sldId id="404"/>
            <p14:sldId id="405"/>
            <p14:sldId id="406"/>
            <p14:sldId id="373"/>
            <p14:sldId id="389"/>
            <p14:sldId id="403"/>
            <p14:sldId id="402"/>
            <p14:sldId id="411"/>
            <p14:sldId id="384"/>
            <p14:sldId id="412"/>
            <p14:sldId id="407"/>
          </p14:sldIdLst>
        </p14:section>
        <p14:section name="まとめ" id="{5FBA91C0-6D67-487B-815A-0984769D4D87}">
          <p14:sldIdLst>
            <p14:sldId id="374"/>
            <p14:sldId id="369"/>
            <p14:sldId id="370"/>
            <p14:sldId id="30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tsuya Sugiyama" initials="TS" lastIdx="1" clrIdx="0">
    <p:extLst>
      <p:ext uri="{19B8F6BF-5375-455C-9EA6-DF929625EA0E}">
        <p15:presenceInfo xmlns:p15="http://schemas.microsoft.com/office/powerpoint/2012/main" userId="Tatsuya Sugiya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231A"/>
    <a:srgbClr val="EDA233"/>
    <a:srgbClr val="E48312"/>
    <a:srgbClr val="E7E7E7"/>
    <a:srgbClr val="EFC130"/>
    <a:srgbClr val="FFFFFF"/>
    <a:srgbClr val="EF9B35"/>
    <a:srgbClr val="639729"/>
    <a:srgbClr val="404040"/>
    <a:srgbClr val="A791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7" autoAdjust="0"/>
    <p:restoredTop sz="75668" autoAdjust="0"/>
  </p:normalViewPr>
  <p:slideViewPr>
    <p:cSldViewPr snapToGrid="0">
      <p:cViewPr varScale="1">
        <p:scale>
          <a:sx n="86" d="100"/>
          <a:sy n="86" d="100"/>
        </p:scale>
        <p:origin x="2196"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0FAFA-3A1B-48CF-91FE-AA87330BE1CA}" type="datetimeFigureOut">
              <a:rPr kumimoji="1" lang="ja-JP" altLang="en-US" smtClean="0"/>
              <a:t>2022/6/30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587E7-E4E0-444A-8778-95544D215363}" type="slidenum">
              <a:rPr kumimoji="1" lang="ja-JP" altLang="en-US" smtClean="0"/>
              <a:t>‹#›</a:t>
            </a:fld>
            <a:endParaRPr kumimoji="1" lang="ja-JP" altLang="en-US"/>
          </a:p>
        </p:txBody>
      </p:sp>
    </p:spTree>
    <p:extLst>
      <p:ext uri="{BB962C8B-B14F-4D97-AF65-F5344CB8AC3E}">
        <p14:creationId xmlns:p14="http://schemas.microsoft.com/office/powerpoint/2010/main" val="1015004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近年，機械学習の発展を背景に人工知能が注目を浴びています</a:t>
            </a:r>
          </a:p>
          <a:p>
            <a:r>
              <a:rPr kumimoji="1" lang="ja-JP" altLang="en-US" dirty="0"/>
              <a:t>  </a:t>
            </a:r>
            <a:r>
              <a:rPr kumimoji="1" lang="en-US" altLang="ja-JP" dirty="0"/>
              <a:t>AI </a:t>
            </a:r>
            <a:r>
              <a:rPr kumimoji="1" lang="ja-JP" altLang="en-US" dirty="0"/>
              <a:t>は単純なパターン認識では人間を凌駕する一方で，人間の情緒や感性に関する分野，特に人間の創作物への </a:t>
            </a:r>
            <a:r>
              <a:rPr kumimoji="1" lang="en-US" altLang="ja-JP" dirty="0"/>
              <a:t>AI </a:t>
            </a:r>
            <a:r>
              <a:rPr kumimoji="1" lang="ja-JP" altLang="en-US" dirty="0"/>
              <a:t>の適用はいまだ困難である．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a:t>
            </a:fld>
            <a:endParaRPr kumimoji="1" lang="ja-JP" altLang="en-US"/>
          </a:p>
        </p:txBody>
      </p:sp>
    </p:spTree>
    <p:extLst>
      <p:ext uri="{BB962C8B-B14F-4D97-AF65-F5344CB8AC3E}">
        <p14:creationId xmlns:p14="http://schemas.microsoft.com/office/powerpoint/2010/main" val="2327064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次に実験に利用するデータセットです．</a:t>
            </a:r>
            <a:endParaRPr kumimoji="1" lang="en-US" altLang="ja-JP" dirty="0"/>
          </a:p>
          <a:p>
            <a:r>
              <a:rPr kumimoji="1" lang="ja-JP" altLang="en-US" dirty="0"/>
              <a:t>本研究では </a:t>
            </a:r>
            <a:r>
              <a:rPr kumimoji="1" lang="en-US" altLang="ja-JP" dirty="0"/>
              <a:t>Google </a:t>
            </a:r>
            <a:r>
              <a:rPr kumimoji="1" lang="ja-JP" altLang="en-US" dirty="0"/>
              <a:t>が公開する描き順データセット</a:t>
            </a:r>
            <a:r>
              <a:rPr kumimoji="1" lang="en-US" altLang="ja-JP" dirty="0"/>
              <a:t>Quick Draw </a:t>
            </a:r>
            <a:r>
              <a:rPr kumimoji="1" lang="ja-JP" altLang="en-US" dirty="0"/>
              <a:t>を使用しました．</a:t>
            </a:r>
            <a:endParaRPr kumimoji="1" lang="en-US" altLang="ja-JP" dirty="0"/>
          </a:p>
          <a:p>
            <a:endParaRPr kumimoji="1" lang="en-US" altLang="ja-JP" dirty="0"/>
          </a:p>
          <a:p>
            <a:r>
              <a:rPr kumimoji="1" lang="ja-JP" altLang="en-US" dirty="0"/>
              <a:t>このデータセットは ゲーム</a:t>
            </a:r>
            <a:r>
              <a:rPr kumimoji="1" lang="en-US" altLang="ja-JP" dirty="0"/>
              <a:t>Quick</a:t>
            </a:r>
            <a:r>
              <a:rPr kumimoji="1" lang="ja-JP" altLang="en-US" dirty="0" err="1"/>
              <a:t>、</a:t>
            </a:r>
            <a:r>
              <a:rPr kumimoji="1" lang="en-US" altLang="ja-JP" dirty="0"/>
              <a:t>Draw</a:t>
            </a:r>
            <a:r>
              <a:rPr kumimoji="1" lang="ja-JP" altLang="en-US" dirty="0"/>
              <a:t>！のプレイヤーによって提供され，</a:t>
            </a:r>
            <a:endParaRPr kumimoji="1" lang="en-US" altLang="ja-JP" dirty="0"/>
          </a:p>
          <a:p>
            <a:r>
              <a:rPr kumimoji="1" lang="ja-JP" altLang="en-US" dirty="0"/>
              <a:t>その内容は</a:t>
            </a:r>
            <a:r>
              <a:rPr kumimoji="1" lang="en-US" altLang="ja-JP" dirty="0"/>
              <a:t>345</a:t>
            </a:r>
            <a:r>
              <a:rPr kumimoji="1" lang="ja-JP" altLang="en-US" dirty="0"/>
              <a:t>のカテゴリを含み，</a:t>
            </a:r>
          </a:p>
          <a:p>
            <a:r>
              <a:rPr kumimoji="1" lang="ja-JP" altLang="en-US" dirty="0"/>
              <a:t>データ数は </a:t>
            </a:r>
            <a:r>
              <a:rPr kumimoji="1" lang="en-US" altLang="ja-JP" dirty="0"/>
              <a:t>5,000</a:t>
            </a:r>
            <a:r>
              <a:rPr kumimoji="1" lang="ja-JP" altLang="en-US" dirty="0"/>
              <a:t>万以上存在します．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13</a:t>
            </a:fld>
            <a:endParaRPr kumimoji="1" lang="ja-JP" altLang="en-US"/>
          </a:p>
        </p:txBody>
      </p:sp>
    </p:spTree>
    <p:extLst>
      <p:ext uri="{BB962C8B-B14F-4D97-AF65-F5344CB8AC3E}">
        <p14:creationId xmlns:p14="http://schemas.microsoft.com/office/powerpoint/2010/main" val="17935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ここでデータセットに含まれるスケッチを表す行列について説明します．</a:t>
            </a:r>
            <a:endParaRPr kumimoji="1" lang="en-US" altLang="ja-JP" dirty="0"/>
          </a:p>
          <a:p>
            <a:r>
              <a:rPr kumimoji="1" lang="ja-JP" altLang="en-US" dirty="0"/>
              <a:t>スケッチの行列は</a:t>
            </a:r>
            <a:r>
              <a:rPr kumimoji="1" lang="en-US" altLang="ja-JP" dirty="0"/>
              <a:t>nx3</a:t>
            </a:r>
            <a:r>
              <a:rPr kumimoji="1" lang="ja-JP" altLang="en-US" dirty="0"/>
              <a:t>の行列です．</a:t>
            </a:r>
            <a:endParaRPr kumimoji="1" lang="en-US" altLang="ja-JP" dirty="0"/>
          </a:p>
          <a:p>
            <a:r>
              <a:rPr kumimoji="1" lang="ja-JP" altLang="en-US" dirty="0"/>
              <a:t>単位時間あたりの平面の移動量</a:t>
            </a:r>
            <a:r>
              <a:rPr kumimoji="1" lang="en-US" altLang="ja-JP" dirty="0"/>
              <a:t>X,Y</a:t>
            </a:r>
            <a:r>
              <a:rPr kumimoji="1" lang="ja-JP" altLang="en-US" dirty="0"/>
              <a:t>と線を描画するかどうかというペンの高さ情報</a:t>
            </a:r>
            <a:r>
              <a:rPr kumimoji="1" lang="en-US" altLang="ja-JP" dirty="0"/>
              <a:t>Z</a:t>
            </a:r>
            <a:r>
              <a:rPr kumimoji="1" lang="ja-JP" altLang="en-US" dirty="0"/>
              <a:t>を持っており，</a:t>
            </a:r>
            <a:endParaRPr kumimoji="1" lang="en-US" altLang="ja-JP" dirty="0"/>
          </a:p>
          <a:p>
            <a:r>
              <a:rPr kumimoji="1" lang="ja-JP" altLang="en-US" dirty="0"/>
              <a:t>任意の時間長の行列となっています．</a:t>
            </a:r>
            <a:endParaRPr kumimoji="1" lang="en-US" altLang="ja-JP" dirty="0"/>
          </a:p>
          <a:p>
            <a:endParaRPr kumimoji="1" lang="en-US" altLang="ja-JP" dirty="0"/>
          </a:p>
          <a:p>
            <a:r>
              <a:rPr kumimoji="1" lang="ja-JP" altLang="en-US" dirty="0"/>
              <a:t>以上の形式で手描きスケッチの描き始めから描き終わりまでのペンの状態に関する情報を時系列に沿って保持します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14</a:t>
            </a:fld>
            <a:endParaRPr kumimoji="1" lang="ja-JP" altLang="en-US"/>
          </a:p>
        </p:txBody>
      </p:sp>
    </p:spTree>
    <p:extLst>
      <p:ext uri="{BB962C8B-B14F-4D97-AF65-F5344CB8AC3E}">
        <p14:creationId xmlns:p14="http://schemas.microsoft.com/office/powerpoint/2010/main" val="63142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実験 </a:t>
            </a:r>
            <a:r>
              <a:rPr kumimoji="1" lang="en-US" altLang="ja-JP" dirty="0"/>
              <a:t>1 </a:t>
            </a:r>
            <a:r>
              <a:rPr kumimoji="1" lang="ja-JP" altLang="en-US" dirty="0"/>
              <a:t>では最適なスケッチの類似度指標を求める．</a:t>
            </a:r>
          </a:p>
          <a:p>
            <a:r>
              <a:rPr kumimoji="1" lang="ja-JP" altLang="en-US" dirty="0"/>
              <a:t>スケッチでは線を書く順番の「途中経過」と完成した「最終状態」を合わせた </a:t>
            </a:r>
            <a:r>
              <a:rPr kumimoji="1" lang="en-US" altLang="ja-JP" dirty="0"/>
              <a:t>2 </a:t>
            </a:r>
            <a:r>
              <a:rPr kumimoji="1" lang="ja-JP" altLang="en-US" dirty="0" err="1"/>
              <a:t>つの</a:t>
            </a:r>
            <a:r>
              <a:rPr kumimoji="1" lang="ja-JP" altLang="en-US" dirty="0"/>
              <a:t>状態があり，</a:t>
            </a:r>
          </a:p>
          <a:p>
            <a:r>
              <a:rPr kumimoji="1" lang="ja-JP" altLang="en-US" dirty="0"/>
              <a:t>この </a:t>
            </a:r>
            <a:r>
              <a:rPr kumimoji="1" lang="en-US" altLang="ja-JP" dirty="0"/>
              <a:t>2 </a:t>
            </a:r>
            <a:r>
              <a:rPr kumimoji="1" lang="ja-JP" altLang="en-US" dirty="0" err="1"/>
              <a:t>つの</a:t>
            </a:r>
            <a:r>
              <a:rPr kumimoji="1" lang="ja-JP" altLang="en-US" dirty="0"/>
              <a:t>状態を類似度指標への入力として使います．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16</a:t>
            </a:fld>
            <a:endParaRPr kumimoji="1" lang="ja-JP" altLang="en-US"/>
          </a:p>
        </p:txBody>
      </p:sp>
    </p:spTree>
    <p:extLst>
      <p:ext uri="{BB962C8B-B14F-4D97-AF65-F5344CB8AC3E}">
        <p14:creationId xmlns:p14="http://schemas.microsoft.com/office/powerpoint/2010/main" val="23818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途中経過はスケッチの時系列データを扱うことが出来る </a:t>
            </a:r>
            <a:r>
              <a:rPr kumimoji="1" lang="en-US" altLang="ja-JP" dirty="0"/>
              <a:t>Sketch RNN </a:t>
            </a:r>
            <a:r>
              <a:rPr kumimoji="1" lang="ja-JP" altLang="en-US" dirty="0"/>
              <a:t>を利用した．</a:t>
            </a:r>
          </a:p>
          <a:p>
            <a:r>
              <a:rPr kumimoji="1" lang="en-US" altLang="ja-JP" dirty="0"/>
              <a:t>Sketch RNN </a:t>
            </a:r>
            <a:r>
              <a:rPr kumimoji="1" lang="ja-JP" altLang="en-US" dirty="0"/>
              <a:t>は </a:t>
            </a:r>
            <a:r>
              <a:rPr kumimoji="1" lang="en-US" altLang="ja-JP" dirty="0"/>
              <a:t>Variational Autoencoder </a:t>
            </a:r>
            <a:r>
              <a:rPr kumimoji="1" lang="ja-JP" altLang="en-US" dirty="0"/>
              <a:t>であるため，</a:t>
            </a:r>
          </a:p>
          <a:p>
            <a:r>
              <a:rPr kumimoji="1" lang="ja-JP" altLang="en-US" dirty="0"/>
              <a:t>スケッチの時系列データを入力することで潜在ベクトル </a:t>
            </a:r>
            <a:r>
              <a:rPr kumimoji="1" lang="en-US" altLang="ja-JP" dirty="0"/>
              <a:t>$z$ </a:t>
            </a:r>
            <a:r>
              <a:rPr kumimoji="1" lang="ja-JP" altLang="en-US" dirty="0"/>
              <a:t>を得ることが出来る．</a:t>
            </a:r>
          </a:p>
          <a:p>
            <a:r>
              <a:rPr kumimoji="1" lang="ja-JP" altLang="en-US" dirty="0"/>
              <a:t>この </a:t>
            </a:r>
            <a:r>
              <a:rPr kumimoji="1" lang="en-US" altLang="ja-JP" dirty="0"/>
              <a:t>$z$ </a:t>
            </a:r>
            <a:r>
              <a:rPr kumimoji="1" lang="ja-JP" altLang="en-US" dirty="0"/>
              <a:t>のコサイン類似度を途中経過の類似度指標とした．</a:t>
            </a:r>
          </a:p>
          <a:p>
            <a:endParaRPr kumimoji="1" lang="en-US" altLang="ja-JP" dirty="0"/>
          </a:p>
          <a:p>
            <a:r>
              <a:rPr kumimoji="1" lang="ja-JP" altLang="en-US" dirty="0"/>
              <a:t>したがって </a:t>
            </a:r>
            <a:r>
              <a:rPr kumimoji="1" lang="en-US" altLang="ja-JP" dirty="0"/>
              <a:t>Sketch RNN </a:t>
            </a:r>
            <a:r>
              <a:rPr kumimoji="1" lang="ja-JP" altLang="en-US" dirty="0"/>
              <a:t>の性能によってこの類似度は変化します．</a:t>
            </a:r>
            <a:endParaRPr kumimoji="1" lang="en-US" altLang="ja-JP" dirty="0"/>
          </a:p>
          <a:p>
            <a:endParaRPr kumimoji="1" lang="en-US" altLang="ja-JP" dirty="0"/>
          </a:p>
          <a:p>
            <a:r>
              <a:rPr kumimoji="1" lang="ja-JP" altLang="en-US" dirty="0"/>
              <a:t>この類似度は似ているものは１，似ていないものは０となる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17</a:t>
            </a:fld>
            <a:endParaRPr kumimoji="1" lang="ja-JP" altLang="en-US"/>
          </a:p>
        </p:txBody>
      </p:sp>
    </p:spTree>
    <p:extLst>
      <p:ext uri="{BB962C8B-B14F-4D97-AF65-F5344CB8AC3E}">
        <p14:creationId xmlns:p14="http://schemas.microsoft.com/office/powerpoint/2010/main" val="12350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次に最終状態はスケッチを画像化し，画像比較手法 </a:t>
            </a:r>
            <a:r>
              <a:rPr kumimoji="1" lang="en-US" altLang="ja-JP" dirty="0"/>
              <a:t>AKAZE </a:t>
            </a:r>
            <a:r>
              <a:rPr kumimoji="1" lang="ja-JP" altLang="en-US" dirty="0"/>
              <a:t>で比較することにした．</a:t>
            </a:r>
          </a:p>
          <a:p>
            <a:r>
              <a:rPr kumimoji="1" lang="ja-JP" altLang="en-US" dirty="0"/>
              <a:t>先行研究では画質評価手法 </a:t>
            </a:r>
            <a:r>
              <a:rPr kumimoji="1" lang="en-US" altLang="ja-JP" dirty="0"/>
              <a:t>Structural Similarity (SSIM) </a:t>
            </a:r>
            <a:r>
              <a:rPr kumimoji="1" lang="ja-JP" altLang="en-US" dirty="0"/>
              <a:t>が用いられていたが，</a:t>
            </a:r>
          </a:p>
          <a:p>
            <a:r>
              <a:rPr kumimoji="1" lang="en-US" altLang="ja-JP" dirty="0"/>
              <a:t>AKAZE </a:t>
            </a:r>
            <a:r>
              <a:rPr kumimoji="1" lang="ja-JP" altLang="en-US" dirty="0"/>
              <a:t>は特徴点マッチングをするため画像の内容を比較できる．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18</a:t>
            </a:fld>
            <a:endParaRPr kumimoji="1" lang="ja-JP" altLang="en-US"/>
          </a:p>
        </p:txBody>
      </p:sp>
    </p:spTree>
    <p:extLst>
      <p:ext uri="{BB962C8B-B14F-4D97-AF65-F5344CB8AC3E}">
        <p14:creationId xmlns:p14="http://schemas.microsoft.com/office/powerpoint/2010/main" val="352730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C</a:t>
            </a:r>
            <a:r>
              <a:rPr kumimoji="1" lang="ja-JP" altLang="en-US" dirty="0"/>
              <a:t>は補正関数です．</a:t>
            </a:r>
            <a:endParaRPr kumimoji="1" lang="en-US" altLang="ja-JP" dirty="0"/>
          </a:p>
          <a:p>
            <a:r>
              <a:rPr kumimoji="1" lang="en-US" altLang="ja-JP" dirty="0"/>
              <a:t>AKAZE</a:t>
            </a:r>
            <a:r>
              <a:rPr kumimoji="1" lang="ja-JP" altLang="en-US" dirty="0"/>
              <a:t>類似度は</a:t>
            </a:r>
            <a:r>
              <a:rPr kumimoji="1" lang="en-US" altLang="ja-JP" dirty="0"/>
              <a:t>200</a:t>
            </a:r>
            <a:r>
              <a:rPr kumimoji="1" lang="ja-JP" altLang="en-US" dirty="0"/>
              <a:t>ピクセルにリサイズしたものの平均マッチ距離の値であり，</a:t>
            </a:r>
            <a:endParaRPr kumimoji="1" lang="en-US" altLang="ja-JP" dirty="0"/>
          </a:p>
          <a:p>
            <a:r>
              <a:rPr kumimoji="1" lang="ja-JP" altLang="en-US" dirty="0"/>
              <a:t>およそ</a:t>
            </a:r>
            <a:r>
              <a:rPr kumimoji="1" lang="en-US" altLang="ja-JP" dirty="0"/>
              <a:t>100</a:t>
            </a:r>
            <a:r>
              <a:rPr kumimoji="1" lang="ja-JP" altLang="en-US" dirty="0"/>
              <a:t>程度となるため手法</a:t>
            </a:r>
            <a:r>
              <a:rPr kumimoji="1" lang="en-US" altLang="ja-JP" dirty="0"/>
              <a:t>A</a:t>
            </a:r>
            <a:r>
              <a:rPr kumimoji="1" lang="ja-JP" altLang="en-US" dirty="0"/>
              <a:t>と合わせるため補正関数</a:t>
            </a:r>
            <a:r>
              <a:rPr kumimoji="1" lang="en-US" altLang="ja-JP" dirty="0"/>
              <a:t>C</a:t>
            </a:r>
            <a:r>
              <a:rPr kumimoji="1" lang="ja-JP" altLang="en-US" dirty="0"/>
              <a:t>を合成します．</a:t>
            </a:r>
            <a:endParaRPr kumimoji="1" lang="en-US" altLang="ja-JP" dirty="0"/>
          </a:p>
          <a:p>
            <a:endParaRPr kumimoji="1" lang="en-US" altLang="ja-JP" dirty="0"/>
          </a:p>
          <a:p>
            <a:r>
              <a:rPr kumimoji="1" lang="ja-JP" altLang="en-US" dirty="0"/>
              <a:t>似ているとき１となり，似ていないとき０</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19</a:t>
            </a:fld>
            <a:endParaRPr kumimoji="1" lang="ja-JP" altLang="en-US"/>
          </a:p>
        </p:txBody>
      </p:sp>
    </p:spTree>
    <p:extLst>
      <p:ext uri="{BB962C8B-B14F-4D97-AF65-F5344CB8AC3E}">
        <p14:creationId xmlns:p14="http://schemas.microsoft.com/office/powerpoint/2010/main" val="2735922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最後の指標はこれらを足し合わせ，</a:t>
            </a:r>
            <a:endParaRPr kumimoji="1" lang="en-US" altLang="ja-JP" dirty="0"/>
          </a:p>
          <a:p>
            <a:r>
              <a:rPr kumimoji="1" lang="ja-JP" altLang="en-US" dirty="0"/>
              <a:t>途中経過と最終状態の両方を考慮する混合指標とし</a:t>
            </a:r>
            <a:endParaRPr kumimoji="1" lang="en-US" altLang="ja-JP" dirty="0"/>
          </a:p>
          <a:p>
            <a:endParaRPr kumimoji="1" lang="en-US" altLang="ja-JP" dirty="0"/>
          </a:p>
          <a:p>
            <a:r>
              <a:rPr kumimoji="1" lang="ja-JP" altLang="en-US" dirty="0"/>
              <a:t>以上の </a:t>
            </a:r>
            <a:r>
              <a:rPr kumimoji="1" lang="en-US" altLang="ja-JP" dirty="0"/>
              <a:t>3 </a:t>
            </a:r>
            <a:r>
              <a:rPr kumimoji="1" lang="ja-JP" altLang="en-US" dirty="0" err="1"/>
              <a:t>つの</a:t>
            </a:r>
            <a:r>
              <a:rPr kumimoji="1" lang="ja-JP" altLang="en-US" dirty="0"/>
              <a:t>スケッチの類似度指標を評価する．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20</a:t>
            </a:fld>
            <a:endParaRPr kumimoji="1" lang="ja-JP" altLang="en-US"/>
          </a:p>
        </p:txBody>
      </p:sp>
    </p:spTree>
    <p:extLst>
      <p:ext uri="{BB962C8B-B14F-4D97-AF65-F5344CB8AC3E}">
        <p14:creationId xmlns:p14="http://schemas.microsoft.com/office/powerpoint/2010/main" val="79162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1 </a:t>
            </a:r>
            <a:r>
              <a:rPr kumimoji="1" lang="ja-JP" altLang="en-US" dirty="0"/>
              <a:t>のパラメータです．</a:t>
            </a:r>
            <a:r>
              <a:rPr kumimoji="1" lang="en-US" altLang="ja-JP" dirty="0"/>
              <a:t>Sketch RNN </a:t>
            </a:r>
            <a:r>
              <a:rPr kumimoji="1" lang="ja-JP" altLang="en-US" dirty="0"/>
              <a:t>のエンコーダが出力する潜在変数の次元は </a:t>
            </a:r>
            <a:r>
              <a:rPr kumimoji="1" lang="en-US" altLang="ja-JP" dirty="0"/>
              <a:t>128 </a:t>
            </a:r>
            <a:r>
              <a:rPr kumimoji="1" lang="ja-JP" altLang="en-US" dirty="0"/>
              <a:t>次元としました．</a:t>
            </a:r>
            <a:endParaRPr kumimoji="1" lang="en-US" altLang="ja-JP" dirty="0"/>
          </a:p>
          <a:p>
            <a:r>
              <a:rPr kumimoji="1" lang="ja-JP" altLang="en-US" dirty="0"/>
              <a:t>また比較には全て</a:t>
            </a:r>
            <a:r>
              <a:rPr kumimoji="1" lang="en-US" altLang="ja-JP" dirty="0"/>
              <a:t>Sheep</a:t>
            </a:r>
            <a:r>
              <a:rPr kumimoji="1" lang="ja-JP" altLang="en-US" dirty="0"/>
              <a:t>クラスから選んだ</a:t>
            </a:r>
            <a:r>
              <a:rPr kumimoji="1" lang="en-US" altLang="ja-JP" dirty="0"/>
              <a:t>10</a:t>
            </a:r>
            <a:r>
              <a:rPr kumimoji="1" lang="ja-JP" altLang="en-US" dirty="0"/>
              <a:t>枚のスケッチを使用しました．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21</a:t>
            </a:fld>
            <a:endParaRPr kumimoji="1" lang="ja-JP" altLang="en-US"/>
          </a:p>
        </p:txBody>
      </p:sp>
    </p:spTree>
    <p:extLst>
      <p:ext uri="{BB962C8B-B14F-4D97-AF65-F5344CB8AC3E}">
        <p14:creationId xmlns:p14="http://schemas.microsoft.com/office/powerpoint/2010/main" val="5697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それでは結果です．</a:t>
            </a:r>
            <a:endParaRPr kumimoji="1" lang="en-US" altLang="ja-JP" dirty="0"/>
          </a:p>
          <a:p>
            <a:r>
              <a:rPr kumimoji="1" lang="ja-JP" altLang="en-US" dirty="0"/>
              <a:t>左端が比較対象としたスケッチで，残りの</a:t>
            </a:r>
            <a:r>
              <a:rPr kumimoji="1" lang="en-US" altLang="ja-JP" dirty="0"/>
              <a:t>3</a:t>
            </a:r>
            <a:r>
              <a:rPr kumimoji="1" lang="ja-JP" altLang="en-US" dirty="0" err="1"/>
              <a:t>つは</a:t>
            </a:r>
            <a:r>
              <a:rPr kumimoji="1" lang="en-US" altLang="ja-JP" dirty="0"/>
              <a:t>10</a:t>
            </a:r>
            <a:r>
              <a:rPr kumimoji="1" lang="ja-JP" altLang="en-US" dirty="0"/>
              <a:t>枚のうち類似度が高いと判断された上位 </a:t>
            </a:r>
            <a:r>
              <a:rPr kumimoji="1" lang="en-US" altLang="ja-JP" dirty="0"/>
              <a:t>3 </a:t>
            </a:r>
            <a:r>
              <a:rPr kumimoji="1" lang="ja-JP" altLang="en-US" dirty="0" err="1"/>
              <a:t>つの</a:t>
            </a:r>
            <a:r>
              <a:rPr kumimoji="1" lang="ja-JP" altLang="en-US" dirty="0"/>
              <a:t>スケッチである．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22</a:t>
            </a:fld>
            <a:endParaRPr kumimoji="1" lang="ja-JP" altLang="en-US"/>
          </a:p>
        </p:txBody>
      </p:sp>
    </p:spTree>
    <p:extLst>
      <p:ext uri="{BB962C8B-B14F-4D97-AF65-F5344CB8AC3E}">
        <p14:creationId xmlns:p14="http://schemas.microsoft.com/office/powerpoint/2010/main" val="758843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Sketch RNN </a:t>
            </a:r>
            <a:r>
              <a:rPr kumimoji="1" lang="ja-JP" altLang="en-US" dirty="0"/>
              <a:t>のみの場合は，描き順を考慮しているため最終状態はばらばらとなった．</a:t>
            </a:r>
          </a:p>
          <a:p>
            <a:r>
              <a:rPr kumimoji="1" lang="ja-JP" altLang="en-US" dirty="0"/>
              <a:t>しかし全てが胴体と頭，足を持った羊であり，全員右を向いていることから，描き順という点で評価すると類似性は妥当であると言える．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23</a:t>
            </a:fld>
            <a:endParaRPr kumimoji="1" lang="ja-JP" altLang="en-US"/>
          </a:p>
        </p:txBody>
      </p:sp>
    </p:spTree>
    <p:extLst>
      <p:ext uri="{BB962C8B-B14F-4D97-AF65-F5344CB8AC3E}">
        <p14:creationId xmlns:p14="http://schemas.microsoft.com/office/powerpoint/2010/main" val="3577881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人工知能で画像データを扱う問題の場合，</a:t>
            </a:r>
          </a:p>
          <a:p>
            <a:r>
              <a:rPr kumimoji="1" lang="ja-JP" altLang="en-US" dirty="0"/>
              <a:t>  画像データの形式は画素の集合であり高次元なラスタ形式のことが多く，</a:t>
            </a:r>
          </a:p>
          <a:p>
            <a:r>
              <a:rPr kumimoji="1" lang="ja-JP" altLang="en-US" dirty="0"/>
              <a:t>  次元が少ないベクター形式での研究は一般に多くない．</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4</a:t>
            </a:fld>
            <a:endParaRPr kumimoji="1" lang="ja-JP" altLang="en-US"/>
          </a:p>
        </p:txBody>
      </p:sp>
    </p:spTree>
    <p:extLst>
      <p:ext uri="{BB962C8B-B14F-4D97-AF65-F5344CB8AC3E}">
        <p14:creationId xmlns:p14="http://schemas.microsoft.com/office/powerpoint/2010/main" val="407221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 </a:t>
            </a:r>
            <a:r>
              <a:rPr kumimoji="1" lang="en-US" altLang="ja-JP" dirty="0"/>
              <a:t>AKAZE </a:t>
            </a:r>
            <a:r>
              <a:rPr kumimoji="1" lang="ja-JP" altLang="en-US" dirty="0"/>
              <a:t>のみの場合は，羊毛の表現がなされているスケッチが選ばれており，</a:t>
            </a:r>
          </a:p>
          <a:p>
            <a:r>
              <a:rPr kumimoji="1" lang="en-US" altLang="ja-JP" dirty="0"/>
              <a:t>Sketch RNN </a:t>
            </a:r>
            <a:r>
              <a:rPr kumimoji="1" lang="ja-JP" altLang="en-US" dirty="0"/>
              <a:t>ノミの場合と比較して極めて似ていることがわかる．</a:t>
            </a:r>
          </a:p>
          <a:p>
            <a:r>
              <a:rPr kumimoji="1" lang="ja-JP" altLang="en-US" dirty="0"/>
              <a:t>一方で体の部位や向きなどの描き順は無視されている．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24</a:t>
            </a:fld>
            <a:endParaRPr kumimoji="1" lang="ja-JP" altLang="en-US"/>
          </a:p>
        </p:txBody>
      </p:sp>
    </p:spTree>
    <p:extLst>
      <p:ext uri="{BB962C8B-B14F-4D97-AF65-F5344CB8AC3E}">
        <p14:creationId xmlns:p14="http://schemas.microsoft.com/office/powerpoint/2010/main" val="247935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最後に両方を混合した指標は，</a:t>
            </a:r>
            <a:r>
              <a:rPr kumimoji="1" lang="en-US" altLang="ja-JP" dirty="0"/>
              <a:t>AKAZE </a:t>
            </a:r>
            <a:r>
              <a:rPr kumimoji="1" lang="ja-JP" altLang="en-US" dirty="0"/>
              <a:t>のみの場合と大きな変化はないが</a:t>
            </a:r>
          </a:p>
          <a:p>
            <a:r>
              <a:rPr kumimoji="1" lang="ja-JP" altLang="en-US" dirty="0"/>
              <a:t> 頭のなかった１番目のスケッチが除外されるなど</a:t>
            </a:r>
            <a:endParaRPr kumimoji="1" lang="en-US" altLang="ja-JP" dirty="0"/>
          </a:p>
          <a:p>
            <a:r>
              <a:rPr kumimoji="1" lang="en-US" altLang="ja-JP" dirty="0"/>
              <a:t>AB</a:t>
            </a:r>
            <a:r>
              <a:rPr kumimoji="1" lang="ja-JP" altLang="en-US" dirty="0"/>
              <a:t>両方の性質を引き継いだ類似度指標となっていることがわかりました．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25</a:t>
            </a:fld>
            <a:endParaRPr kumimoji="1" lang="ja-JP" altLang="en-US"/>
          </a:p>
        </p:txBody>
      </p:sp>
    </p:spTree>
    <p:extLst>
      <p:ext uri="{BB962C8B-B14F-4D97-AF65-F5344CB8AC3E}">
        <p14:creationId xmlns:p14="http://schemas.microsoft.com/office/powerpoint/2010/main" val="391344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次に実際に実験 </a:t>
            </a:r>
            <a:r>
              <a:rPr kumimoji="1" lang="en-US" altLang="ja-JP" dirty="0"/>
              <a:t>1 </a:t>
            </a:r>
            <a:r>
              <a:rPr kumimoji="1" lang="ja-JP" altLang="en-US" dirty="0"/>
              <a:t>で求めた指標を用いて分割実験をしました．</a:t>
            </a:r>
          </a:p>
          <a:p>
            <a:r>
              <a:rPr kumimoji="1" lang="ja-JP" altLang="en-US" dirty="0"/>
              <a:t>このように対象のスケッチに含まれる一部を取り出したものを部分スケッチと呼ぶことにします．</a:t>
            </a:r>
            <a:endParaRPr kumimoji="1" lang="en-US" altLang="ja-JP" dirty="0"/>
          </a:p>
          <a:p>
            <a:endParaRPr kumimoji="1" lang="ja-JP" altLang="en-US" dirty="0"/>
          </a:p>
          <a:p>
            <a:r>
              <a:rPr kumimoji="1" lang="ja-JP" altLang="en-US" dirty="0"/>
              <a:t>実験 </a:t>
            </a:r>
            <a:r>
              <a:rPr kumimoji="1" lang="en-US" altLang="ja-JP" dirty="0"/>
              <a:t>1 </a:t>
            </a:r>
            <a:r>
              <a:rPr kumimoji="1" lang="ja-JP" altLang="en-US" dirty="0"/>
              <a:t>の </a:t>
            </a:r>
            <a:r>
              <a:rPr kumimoji="1" lang="en-US" altLang="ja-JP" dirty="0"/>
              <a:t>3 </a:t>
            </a:r>
            <a:r>
              <a:rPr kumimoji="1" lang="ja-JP" altLang="en-US" dirty="0" err="1"/>
              <a:t>つの</a:t>
            </a:r>
            <a:r>
              <a:rPr kumimoji="1" lang="ja-JP" altLang="en-US" dirty="0"/>
              <a:t>類似指標それぞれで，</a:t>
            </a:r>
          </a:p>
          <a:p>
            <a:r>
              <a:rPr kumimoji="1" lang="ja-JP" altLang="en-US" dirty="0"/>
              <a:t>部分スケッチに最も近い データベース中のクラスを求め，</a:t>
            </a:r>
          </a:p>
          <a:p>
            <a:r>
              <a:rPr kumimoji="1" lang="ja-JP" altLang="en-US" dirty="0"/>
              <a:t>対象のスケッチから最尤の部分スケッチのクラスラベルを得ました．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27</a:t>
            </a:fld>
            <a:endParaRPr kumimoji="1" lang="ja-JP" altLang="en-US"/>
          </a:p>
        </p:txBody>
      </p:sp>
    </p:spTree>
    <p:extLst>
      <p:ext uri="{BB962C8B-B14F-4D97-AF65-F5344CB8AC3E}">
        <p14:creationId xmlns:p14="http://schemas.microsoft.com/office/powerpoint/2010/main" val="496916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本研究では分割方法は計算時間を考慮して全探索ではなく，</a:t>
            </a:r>
            <a:endParaRPr kumimoji="1" lang="en-US" altLang="ja-JP" dirty="0"/>
          </a:p>
          <a:p>
            <a:endParaRPr kumimoji="1" lang="ja-JP" altLang="en-US" dirty="0"/>
          </a:p>
          <a:p>
            <a:r>
              <a:rPr kumimoji="1" lang="ja-JP" altLang="en-US" dirty="0"/>
              <a:t>ストローク列の中で </a:t>
            </a:r>
            <a:r>
              <a:rPr kumimoji="1" lang="en-US" altLang="ja-JP" dirty="0"/>
              <a:t>1 </a:t>
            </a:r>
            <a:r>
              <a:rPr kumimoji="1" lang="ja-JP" altLang="en-US" dirty="0"/>
              <a:t>箇所分割し</a:t>
            </a:r>
            <a:endParaRPr kumimoji="1" lang="en-US" altLang="ja-JP" dirty="0"/>
          </a:p>
          <a:p>
            <a:r>
              <a:rPr kumimoji="1" lang="ja-JP" altLang="en-US" dirty="0"/>
              <a:t>順番を保つようにしました．</a:t>
            </a:r>
            <a:endParaRPr kumimoji="1" lang="en-US" altLang="ja-JP" dirty="0"/>
          </a:p>
          <a:p>
            <a:endParaRPr kumimoji="1" lang="en-US" altLang="ja-JP" dirty="0"/>
          </a:p>
          <a:p>
            <a:r>
              <a:rPr kumimoji="1" lang="ja-JP" altLang="en-US" dirty="0"/>
              <a:t>このときもとのスケッチと一致するものは除外しました．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28</a:t>
            </a:fld>
            <a:endParaRPr kumimoji="1" lang="ja-JP" altLang="en-US"/>
          </a:p>
        </p:txBody>
      </p:sp>
    </p:spTree>
    <p:extLst>
      <p:ext uri="{BB962C8B-B14F-4D97-AF65-F5344CB8AC3E}">
        <p14:creationId xmlns:p14="http://schemas.microsoft.com/office/powerpoint/2010/main" val="4189600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2 </a:t>
            </a:r>
            <a:r>
              <a:rPr kumimoji="1" lang="ja-JP" altLang="en-US" dirty="0"/>
              <a:t>のパラメータです．</a:t>
            </a:r>
            <a:endParaRPr kumimoji="1" lang="en-US" altLang="ja-JP" dirty="0"/>
          </a:p>
          <a:p>
            <a:r>
              <a:rPr kumimoji="1" lang="ja-JP" altLang="en-US" dirty="0"/>
              <a:t>データベースに含まれるのは </a:t>
            </a:r>
            <a:r>
              <a:rPr kumimoji="1" lang="en-US" altLang="ja-JP" dirty="0"/>
              <a:t>345 </a:t>
            </a:r>
            <a:r>
              <a:rPr kumimoji="1" lang="ja-JP" altLang="en-US" dirty="0"/>
              <a:t>クラスの代表のスケッチ</a:t>
            </a:r>
            <a:r>
              <a:rPr kumimoji="1" lang="en-US" altLang="ja-JP" dirty="0"/>
              <a:t>1</a:t>
            </a:r>
            <a:r>
              <a:rPr kumimoji="1" lang="ja-JP" altLang="en-US" dirty="0"/>
              <a:t>枚で</a:t>
            </a:r>
          </a:p>
          <a:p>
            <a:r>
              <a:rPr kumimoji="1" lang="ja-JP" altLang="en-US" dirty="0"/>
              <a:t>実験 </a:t>
            </a:r>
            <a:r>
              <a:rPr kumimoji="1" lang="en-US" altLang="ja-JP" dirty="0"/>
              <a:t>1 </a:t>
            </a:r>
            <a:r>
              <a:rPr kumimoji="1" lang="ja-JP" altLang="en-US" dirty="0"/>
              <a:t>同様に </a:t>
            </a:r>
            <a:r>
              <a:rPr kumimoji="1" lang="en-US" altLang="ja-JP" dirty="0"/>
              <a:t>"Sheep" </a:t>
            </a:r>
            <a:r>
              <a:rPr kumimoji="1" lang="ja-JP" altLang="en-US" dirty="0"/>
              <a:t>クラスを対象として選んだ．</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29</a:t>
            </a:fld>
            <a:endParaRPr kumimoji="1" lang="ja-JP" altLang="en-US"/>
          </a:p>
        </p:txBody>
      </p:sp>
    </p:spTree>
    <p:extLst>
      <p:ext uri="{BB962C8B-B14F-4D97-AF65-F5344CB8AC3E}">
        <p14:creationId xmlns:p14="http://schemas.microsoft.com/office/powerpoint/2010/main" val="2347442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実験 </a:t>
            </a:r>
            <a:r>
              <a:rPr lang="en-US" altLang="ja-JP" dirty="0"/>
              <a:t>2 </a:t>
            </a:r>
            <a:r>
              <a:rPr lang="ja-JP" altLang="en-US" dirty="0"/>
              <a:t>の推定結果です．</a:t>
            </a:r>
            <a:endParaRPr kumimoji="1" lang="ja-JP" altLang="en-US" dirty="0"/>
          </a:p>
          <a:p>
            <a:r>
              <a:rPr kumimoji="1" lang="ja-JP" altLang="en-US" dirty="0"/>
              <a:t>図の縦方向が各々の部分スケッチと </a:t>
            </a:r>
            <a:r>
              <a:rPr kumimoji="1" lang="en-US" altLang="ja-JP" dirty="0"/>
              <a:t>3 </a:t>
            </a:r>
            <a:r>
              <a:rPr kumimoji="1" lang="ja-JP" altLang="en-US" dirty="0" err="1"/>
              <a:t>つの</a:t>
            </a:r>
            <a:r>
              <a:rPr kumimoji="1" lang="ja-JP" altLang="en-US" dirty="0"/>
              <a:t>指標に対応している</a:t>
            </a:r>
            <a:r>
              <a:rPr kumimoji="1" lang="en-US" altLang="ja-JP" dirty="0"/>
              <a:t>.</a:t>
            </a:r>
            <a:endParaRPr lang="en-US" altLang="ja-JP" dirty="0"/>
          </a:p>
          <a:p>
            <a:r>
              <a:rPr kumimoji="1" lang="ja-JP" altLang="en-US" dirty="0"/>
              <a:t>上から順に</a:t>
            </a:r>
            <a:r>
              <a:rPr kumimoji="1" lang="en-US" altLang="ja-JP" dirty="0"/>
              <a:t>sketch </a:t>
            </a:r>
            <a:r>
              <a:rPr kumimoji="1" lang="en-US" altLang="ja-JP" dirty="0" err="1"/>
              <a:t>rnn</a:t>
            </a:r>
            <a:r>
              <a:rPr kumimoji="1" lang="en-US" altLang="ja-JP" dirty="0"/>
              <a:t>, </a:t>
            </a:r>
            <a:r>
              <a:rPr kumimoji="1" lang="en-US" altLang="ja-JP" dirty="0" err="1"/>
              <a:t>akaze</a:t>
            </a:r>
            <a:r>
              <a:rPr kumimoji="1" lang="en-US" altLang="ja-JP" dirty="0"/>
              <a:t>, </a:t>
            </a:r>
            <a:r>
              <a:rPr kumimoji="1" lang="ja-JP" altLang="en-US" dirty="0"/>
              <a:t>その両方の各類似度におけるそれぞれの推定スケッチとなる．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30</a:t>
            </a:fld>
            <a:endParaRPr kumimoji="1" lang="ja-JP" altLang="en-US"/>
          </a:p>
        </p:txBody>
      </p:sp>
    </p:spTree>
    <p:extLst>
      <p:ext uri="{BB962C8B-B14F-4D97-AF65-F5344CB8AC3E}">
        <p14:creationId xmlns:p14="http://schemas.microsoft.com/office/powerpoint/2010/main" val="1880508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図の横方向はそれぞれで類似度最大となったクラススケッチです</a:t>
            </a:r>
            <a:endParaRPr kumimoji="1" lang="en-US" altLang="ja-JP" dirty="0"/>
          </a:p>
          <a:p>
            <a:r>
              <a:rPr lang="ja-JP" altLang="en-US" dirty="0"/>
              <a:t>このスケッチは </a:t>
            </a:r>
            <a:r>
              <a:rPr lang="en-US" altLang="ja-JP" dirty="0"/>
              <a:t>7 </a:t>
            </a:r>
            <a:r>
              <a:rPr lang="ja-JP" altLang="en-US" dirty="0"/>
              <a:t>画であるため，分割スケッチの候補は </a:t>
            </a:r>
            <a:r>
              <a:rPr lang="en-US" altLang="ja-JP" dirty="0"/>
              <a:t>12 </a:t>
            </a:r>
            <a:r>
              <a:rPr lang="ja-JP" altLang="en-US" dirty="0"/>
              <a:t>個となりました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12</a:t>
            </a:r>
            <a:r>
              <a:rPr kumimoji="1" lang="ja-JP" altLang="en-US" dirty="0"/>
              <a:t>個の内最大と推定された最終的なスケッチを図中の赤枠で示します．</a:t>
            </a:r>
          </a:p>
          <a:p>
            <a:endParaRPr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31</a:t>
            </a:fld>
            <a:endParaRPr kumimoji="1" lang="ja-JP" altLang="en-US"/>
          </a:p>
        </p:txBody>
      </p:sp>
    </p:spTree>
    <p:extLst>
      <p:ext uri="{BB962C8B-B14F-4D97-AF65-F5344CB8AC3E}">
        <p14:creationId xmlns:p14="http://schemas.microsoft.com/office/powerpoint/2010/main" val="428953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a:t>
            </a:r>
            <a:r>
              <a:rPr lang="en-US" altLang="ja-JP" dirty="0"/>
              <a:t>3</a:t>
            </a:r>
            <a:r>
              <a:rPr lang="ja-JP" altLang="en-US" dirty="0" err="1"/>
              <a:t>つの</a:t>
            </a:r>
            <a:r>
              <a:rPr lang="ja-JP" altLang="en-US" dirty="0"/>
              <a:t>手法の最終的な赤枠のスケッチ中で最も似ているのは手法</a:t>
            </a:r>
            <a:r>
              <a:rPr lang="en-US" altLang="ja-JP" dirty="0"/>
              <a:t>C</a:t>
            </a:r>
            <a:r>
              <a:rPr lang="ja-JP" altLang="en-US" dirty="0"/>
              <a:t>の</a:t>
            </a:r>
            <a:r>
              <a:rPr lang="en-US" altLang="ja-JP" dirty="0"/>
              <a:t>"hat" </a:t>
            </a:r>
            <a:r>
              <a:rPr lang="ja-JP" altLang="en-US" dirty="0"/>
              <a:t>クラスと思われる．</a:t>
            </a:r>
          </a:p>
          <a:p>
            <a:r>
              <a:rPr lang="ja-JP" altLang="en-US" dirty="0"/>
              <a:t>途中経過と最終状態を両方考慮することで，</a:t>
            </a:r>
          </a:p>
          <a:p>
            <a:r>
              <a:rPr lang="ja-JP" altLang="en-US" dirty="0"/>
              <a:t>類似度の性能が上がっている可能性があります．</a:t>
            </a:r>
          </a:p>
          <a:p>
            <a:r>
              <a:rPr lang="ja-JP" altLang="en-US" dirty="0"/>
              <a:t>定量的に評価するためアンケート調査を予定している．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32</a:t>
            </a:fld>
            <a:endParaRPr kumimoji="1" lang="ja-JP" altLang="en-US"/>
          </a:p>
        </p:txBody>
      </p:sp>
    </p:spTree>
    <p:extLst>
      <p:ext uri="{BB962C8B-B14F-4D97-AF65-F5344CB8AC3E}">
        <p14:creationId xmlns:p14="http://schemas.microsoft.com/office/powerpoint/2010/main" val="120432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最大でなかった他の部分スケッチについてみると，</a:t>
            </a:r>
            <a:endParaRPr lang="en-US" altLang="ja-JP" dirty="0"/>
          </a:p>
          <a:p>
            <a:r>
              <a:rPr lang="ja-JP" altLang="en-US" dirty="0"/>
              <a:t>体を </a:t>
            </a:r>
            <a:r>
              <a:rPr lang="en-US" altLang="ja-JP" dirty="0"/>
              <a:t>“bush” </a:t>
            </a:r>
            <a:r>
              <a:rPr lang="ja-JP" altLang="en-US" dirty="0"/>
              <a:t>や </a:t>
            </a:r>
            <a:r>
              <a:rPr lang="en-US" altLang="ja-JP" dirty="0"/>
              <a:t>“cloud”</a:t>
            </a:r>
            <a:r>
              <a:rPr lang="ja-JP" altLang="en-US" dirty="0"/>
              <a:t>としたものや</a:t>
            </a:r>
            <a:r>
              <a:rPr lang="en-US" altLang="ja-JP" dirty="0"/>
              <a:t> </a:t>
            </a:r>
            <a:r>
              <a:rPr lang="ja-JP" altLang="en-US" dirty="0" err="1"/>
              <a:t>，</a:t>
            </a:r>
            <a:r>
              <a:rPr lang="ja-JP" altLang="en-US" dirty="0"/>
              <a:t>足を </a:t>
            </a:r>
            <a:r>
              <a:rPr lang="en-US" altLang="ja-JP" dirty="0"/>
              <a:t>“coffee cup” </a:t>
            </a:r>
            <a:r>
              <a:rPr lang="ja-JP" altLang="en-US" dirty="0"/>
              <a:t>としたものなど</a:t>
            </a:r>
            <a:endParaRPr lang="en-US" altLang="ja-JP" dirty="0"/>
          </a:p>
          <a:p>
            <a:r>
              <a:rPr lang="ja-JP" altLang="en-US" dirty="0"/>
              <a:t>主観的に極めてマッチした推定結果もあったが，</a:t>
            </a:r>
            <a:endParaRPr lang="en-US" altLang="ja-JP" dirty="0"/>
          </a:p>
          <a:p>
            <a:r>
              <a:rPr lang="ja-JP" altLang="en-US" dirty="0"/>
              <a:t>これらが選ばれることはなかった．</a:t>
            </a:r>
            <a:endParaRPr lang="en-US" altLang="ja-JP" dirty="0"/>
          </a:p>
          <a:p>
            <a:endParaRPr lang="en-US" altLang="ja-JP" dirty="0"/>
          </a:p>
          <a:p>
            <a:r>
              <a:rPr lang="ja-JP" altLang="en-US" dirty="0"/>
              <a:t>このようなマッチしていると思われる部分スケッチが選ばれるように，</a:t>
            </a:r>
            <a:endParaRPr lang="en-US" altLang="ja-JP" dirty="0"/>
          </a:p>
          <a:p>
            <a:r>
              <a:rPr lang="ja-JP" altLang="en-US" dirty="0"/>
              <a:t>類似度指標の補正などの改良が必要であると考えられる．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33</a:t>
            </a:fld>
            <a:endParaRPr kumimoji="1" lang="ja-JP" altLang="en-US"/>
          </a:p>
        </p:txBody>
      </p:sp>
    </p:spTree>
    <p:extLst>
      <p:ext uri="{BB962C8B-B14F-4D97-AF65-F5344CB8AC3E}">
        <p14:creationId xmlns:p14="http://schemas.microsoft.com/office/powerpoint/2010/main" val="3809082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書き順を含むスケッチデータに対して</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絵描き歌生成のための新たな類似度指標と</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スケッチの分割方法の提案をした．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類似度指標では，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AKAZE </a:t>
            </a:r>
            <a:r>
              <a:rPr lang="ja-JP" altLang="en-US" dirty="0"/>
              <a:t>を用いた最終状態を入力する手法が良い結果となったが，</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Sketch RNN </a:t>
            </a:r>
            <a:r>
              <a:rPr lang="ja-JP" altLang="en-US" dirty="0"/>
              <a:t>のパラメータの性能が低かったことも原因として挙げられる．</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スケッチの分割方法では，</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先行研究ではなかったオブジェクトベースの視点を取り入れ，</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一部では妥当な部分スケッチが得られた．</a:t>
            </a:r>
            <a:endParaRPr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35</a:t>
            </a:fld>
            <a:endParaRPr kumimoji="1" lang="ja-JP" altLang="en-US"/>
          </a:p>
        </p:txBody>
      </p:sp>
    </p:spTree>
    <p:extLst>
      <p:ext uri="{BB962C8B-B14F-4D97-AF65-F5344CB8AC3E}">
        <p14:creationId xmlns:p14="http://schemas.microsoft.com/office/powerpoint/2010/main" val="353884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そこで本研究ではベクター形式のイラストのスケッチデータを用いて，</a:t>
            </a:r>
          </a:p>
          <a:p>
            <a:r>
              <a:rPr kumimoji="1" lang="ja-JP" altLang="en-US" dirty="0"/>
              <a:t>  創作物の </a:t>
            </a:r>
            <a:r>
              <a:rPr kumimoji="1" lang="en-US" altLang="ja-JP" dirty="0"/>
              <a:t>1 </a:t>
            </a:r>
            <a:r>
              <a:rPr kumimoji="1" lang="ja-JP" altLang="en-US" dirty="0" err="1"/>
              <a:t>つで</a:t>
            </a:r>
            <a:r>
              <a:rPr kumimoji="1" lang="ja-JP" altLang="en-US" dirty="0"/>
              <a:t>ある絵描き歌の生成を目指す．</a:t>
            </a:r>
          </a:p>
          <a:p>
            <a:r>
              <a:rPr kumimoji="1" lang="ja-JP" altLang="en-US" dirty="0"/>
              <a:t>  絵描き歌は画像，言語，音楽など様々なモーダルを含むため，</a:t>
            </a:r>
          </a:p>
          <a:p>
            <a:r>
              <a:rPr kumimoji="1" lang="ja-JP" altLang="en-US" dirty="0"/>
              <a:t>  極めて創作性を要する問題である．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5</a:t>
            </a:fld>
            <a:endParaRPr kumimoji="1" lang="ja-JP" altLang="en-US"/>
          </a:p>
        </p:txBody>
      </p:sp>
    </p:spTree>
    <p:extLst>
      <p:ext uri="{BB962C8B-B14F-4D97-AF65-F5344CB8AC3E}">
        <p14:creationId xmlns:p14="http://schemas.microsoft.com/office/powerpoint/2010/main" val="1928545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今後の課題は</a:t>
            </a:r>
            <a:endParaRPr kumimoji="1" lang="en-US" altLang="ja-JP" dirty="0"/>
          </a:p>
          <a:p>
            <a:r>
              <a:rPr kumimoji="1" lang="ja-JP" altLang="en-US" dirty="0"/>
              <a:t>定量的な評価をするためアンケート調査によって指標を改良していくことと．</a:t>
            </a:r>
          </a:p>
          <a:p>
            <a:endParaRPr kumimoji="1" lang="en-US" altLang="ja-JP" dirty="0"/>
          </a:p>
          <a:p>
            <a:r>
              <a:rPr kumimoji="1" lang="ja-JP" altLang="en-US" dirty="0"/>
              <a:t>また画像情報と言語情報がセットとなっているような</a:t>
            </a:r>
          </a:p>
          <a:p>
            <a:r>
              <a:rPr kumimoji="1" lang="ja-JP" altLang="en-US" dirty="0"/>
              <a:t>新たな絵描き歌用のデータセットを整備することが課題としてあげられる．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36</a:t>
            </a:fld>
            <a:endParaRPr kumimoji="1" lang="ja-JP" altLang="en-US"/>
          </a:p>
        </p:txBody>
      </p:sp>
    </p:spTree>
    <p:extLst>
      <p:ext uri="{BB962C8B-B14F-4D97-AF65-F5344CB8AC3E}">
        <p14:creationId xmlns:p14="http://schemas.microsoft.com/office/powerpoint/2010/main" val="406841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藤井ら による絵描き歌生成の先行研究では</a:t>
            </a:r>
            <a:endParaRPr kumimoji="1" lang="en-US" altLang="ja-JP" dirty="0"/>
          </a:p>
          <a:p>
            <a:r>
              <a:rPr kumimoji="1" lang="ja-JP" altLang="en-US" dirty="0"/>
              <a:t>この問題を３つに分割していました</a:t>
            </a:r>
            <a:endParaRPr kumimoji="1" lang="en-US" altLang="ja-JP" dirty="0"/>
          </a:p>
          <a:p>
            <a:endParaRPr kumimoji="1" lang="en-US" altLang="ja-JP" dirty="0"/>
          </a:p>
          <a:p>
            <a:r>
              <a:rPr kumimoji="1" lang="ja-JP" altLang="en-US" dirty="0"/>
              <a:t>まず「スケッチの類似度比較」では，</a:t>
            </a:r>
          </a:p>
          <a:p>
            <a:r>
              <a:rPr kumimoji="1" lang="en-US" altLang="ja-JP" dirty="0"/>
              <a:t>2 </a:t>
            </a:r>
            <a:r>
              <a:rPr kumimoji="1" lang="ja-JP" altLang="en-US" dirty="0" err="1"/>
              <a:t>つの</a:t>
            </a:r>
            <a:r>
              <a:rPr kumimoji="1" lang="ja-JP" altLang="en-US" dirty="0"/>
              <a:t>スケッチ同士の類似度を求める適切な指標を定めます．</a:t>
            </a:r>
          </a:p>
          <a:p>
            <a:endParaRPr kumimoji="1" lang="ja-JP" altLang="en-US" dirty="0"/>
          </a:p>
          <a:p>
            <a:r>
              <a:rPr kumimoji="1" lang="ja-JP" altLang="en-US" dirty="0"/>
              <a:t>次に「クラスラベル列の取得」では，</a:t>
            </a:r>
          </a:p>
          <a:p>
            <a:r>
              <a:rPr kumimoji="1" lang="ja-JP" altLang="en-US" dirty="0"/>
              <a:t>求めた類似度指標で１ストロークごとにデータベースと比較し，</a:t>
            </a:r>
            <a:endParaRPr kumimoji="1" lang="en-US" altLang="ja-JP" dirty="0"/>
          </a:p>
          <a:p>
            <a:r>
              <a:rPr kumimoji="1" lang="ja-JP" altLang="en-US" dirty="0"/>
              <a:t>最も近いクラスラベルの順列を取得します．</a:t>
            </a:r>
            <a:endParaRPr kumimoji="1" lang="en-US" altLang="ja-JP" dirty="0"/>
          </a:p>
          <a:p>
            <a:endParaRPr kumimoji="1" lang="ja-JP" altLang="en-US" dirty="0"/>
          </a:p>
          <a:p>
            <a:r>
              <a:rPr kumimoji="1" lang="ja-JP" altLang="en-US" dirty="0"/>
              <a:t>最後に「歌詞生成」では，</a:t>
            </a:r>
          </a:p>
          <a:p>
            <a:r>
              <a:rPr kumimoji="1" lang="ja-JP" altLang="en-US" dirty="0"/>
              <a:t>クラスラベルや位置情報から，</a:t>
            </a:r>
          </a:p>
          <a:p>
            <a:r>
              <a:rPr kumimoji="1" lang="ja-JP" altLang="en-US" dirty="0"/>
              <a:t>絵描き指示を生成的に構築していました．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6</a:t>
            </a:fld>
            <a:endParaRPr kumimoji="1" lang="ja-JP" altLang="en-US"/>
          </a:p>
        </p:txBody>
      </p:sp>
    </p:spTree>
    <p:extLst>
      <p:ext uri="{BB962C8B-B14F-4D97-AF65-F5344CB8AC3E}">
        <p14:creationId xmlns:p14="http://schemas.microsoft.com/office/powerpoint/2010/main" val="196649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本研究ではまず類似度指標を見直します．</a:t>
            </a:r>
            <a:endParaRPr kumimoji="1" lang="en-US" altLang="ja-JP" dirty="0"/>
          </a:p>
          <a:p>
            <a:r>
              <a:rPr kumimoji="1" lang="ja-JP" altLang="en-US" dirty="0"/>
              <a:t>スケッチデータで考えられる２つの途中経過と最終状態について，</a:t>
            </a:r>
            <a:endParaRPr kumimoji="1" lang="en-US" altLang="ja-JP" dirty="0"/>
          </a:p>
          <a:p>
            <a:r>
              <a:rPr kumimoji="1" lang="ja-JP" altLang="en-US" dirty="0"/>
              <a:t>新たにそれぞれを改良した指標を導入します．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7</a:t>
            </a:fld>
            <a:endParaRPr kumimoji="1" lang="ja-JP" altLang="en-US"/>
          </a:p>
        </p:txBody>
      </p:sp>
    </p:spTree>
    <p:extLst>
      <p:ext uri="{BB962C8B-B14F-4D97-AF65-F5344CB8AC3E}">
        <p14:creationId xmlns:p14="http://schemas.microsoft.com/office/powerpoint/2010/main" val="91092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２つ目のクラスラベル列の取得についてです．</a:t>
            </a:r>
            <a:endParaRPr kumimoji="1" lang="en-US" altLang="ja-JP" dirty="0"/>
          </a:p>
          <a:p>
            <a:r>
              <a:rPr kumimoji="1" lang="ja-JP" altLang="en-US" dirty="0"/>
              <a:t>絵描き歌では一般に似ている別のオブジェクトを合成することで目的のスケッチを完成させます．</a:t>
            </a:r>
            <a:endParaRPr kumimoji="1" lang="en-US" altLang="ja-JP" dirty="0"/>
          </a:p>
          <a:p>
            <a:endParaRPr kumimoji="1" lang="en-US" altLang="ja-JP" dirty="0"/>
          </a:p>
          <a:p>
            <a:r>
              <a:rPr kumimoji="1" lang="ja-JP" altLang="en-US" dirty="0"/>
              <a:t>先行研究では１ストロークごとに分割していましたが，</a:t>
            </a:r>
            <a:endParaRPr kumimoji="1" lang="en-US" altLang="ja-JP" dirty="0"/>
          </a:p>
          <a:p>
            <a:r>
              <a:rPr kumimoji="1" lang="ja-JP" altLang="en-US" dirty="0"/>
              <a:t>性能の向上のため意味のあるオブジェクトごとに分割する</a:t>
            </a:r>
            <a:endParaRPr kumimoji="1" lang="en-US" altLang="ja-JP" dirty="0"/>
          </a:p>
          <a:p>
            <a:r>
              <a:rPr kumimoji="1" lang="ja-JP" altLang="en-US" dirty="0"/>
              <a:t>新たなスケッチ分割手法を提案します．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8</a:t>
            </a:fld>
            <a:endParaRPr kumimoji="1" lang="ja-JP" altLang="en-US"/>
          </a:p>
        </p:txBody>
      </p:sp>
    </p:spTree>
    <p:extLst>
      <p:ext uri="{BB962C8B-B14F-4D97-AF65-F5344CB8AC3E}">
        <p14:creationId xmlns:p14="http://schemas.microsoft.com/office/powerpoint/2010/main" val="13685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a:t>
            </a:r>
            <a:r>
              <a:rPr kumimoji="1" lang="en-US" altLang="ja-JP" dirty="0"/>
              <a:t>sketch-</a:t>
            </a:r>
            <a:r>
              <a:rPr kumimoji="1" lang="en-US" altLang="ja-JP" dirty="0" err="1"/>
              <a:t>rnn</a:t>
            </a:r>
            <a:r>
              <a:rPr kumimoji="1" lang="en-US" altLang="ja-JP" dirty="0"/>
              <a:t> </a:t>
            </a:r>
            <a:r>
              <a:rPr kumimoji="1" lang="ja-JP" altLang="en-US" dirty="0"/>
              <a:t>は，人間がイラストを描くときの一連の描き順を学習することでユーザのイラストを補完，推測する深層学習を利用したモデルである．</a:t>
            </a:r>
            <a:endParaRPr kumimoji="1" lang="en-US" altLang="ja-JP" dirty="0"/>
          </a:p>
          <a:p>
            <a:endParaRPr kumimoji="1" lang="en-US" altLang="ja-JP" dirty="0"/>
          </a:p>
          <a:p>
            <a:r>
              <a:rPr kumimoji="1" lang="ja-JP" altLang="en-US" dirty="0"/>
              <a:t>本研究ではスケッチ描き順の評価に使用します．</a:t>
            </a:r>
            <a:endParaRPr kumimoji="1" lang="en-US" altLang="ja-JP" dirty="0"/>
          </a:p>
          <a:p>
            <a:endParaRPr kumimoji="1" lang="ja-JP" altLang="en-US" dirty="0"/>
          </a:p>
          <a:p>
            <a:r>
              <a:rPr kumimoji="1" lang="en-US" altLang="ja-JP" dirty="0"/>
              <a:t>sketch-</a:t>
            </a:r>
            <a:r>
              <a:rPr kumimoji="1" lang="en-US" altLang="ja-JP" dirty="0" err="1"/>
              <a:t>rnn</a:t>
            </a:r>
            <a:r>
              <a:rPr kumimoji="1" lang="en-US" altLang="ja-JP" dirty="0"/>
              <a:t> </a:t>
            </a:r>
            <a:r>
              <a:rPr kumimoji="1" lang="ja-JP" altLang="en-US" dirty="0"/>
              <a:t>の学習モデルは </a:t>
            </a:r>
            <a:r>
              <a:rPr kumimoji="1" lang="en-US" altLang="ja-JP" dirty="0"/>
              <a:t>Variational Autoencoder (VAE) </a:t>
            </a:r>
            <a:r>
              <a:rPr kumimoji="1" lang="ja-JP" altLang="en-US" dirty="0"/>
              <a:t>を基に構成されている．</a:t>
            </a:r>
          </a:p>
          <a:p>
            <a:r>
              <a:rPr kumimoji="1" lang="ja-JP" altLang="en-US" dirty="0"/>
              <a:t>    入力はスケッチの時系列的な行列であり，潜在ベクトルがエンコーダの出力となる．</a:t>
            </a:r>
          </a:p>
          <a:p>
            <a:r>
              <a:rPr kumimoji="1" lang="ja-JP" altLang="en-US" dirty="0"/>
              <a:t>    また，デコーダの出力は入力と同じ，スケッチを表す行列となる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10</a:t>
            </a:fld>
            <a:endParaRPr kumimoji="1" lang="ja-JP" altLang="en-US"/>
          </a:p>
        </p:txBody>
      </p:sp>
    </p:spTree>
    <p:extLst>
      <p:ext uri="{BB962C8B-B14F-4D97-AF65-F5344CB8AC3E}">
        <p14:creationId xmlns:p14="http://schemas.microsoft.com/office/powerpoint/2010/main" val="68212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具体的には左のような時系列的なスケッチデータを入力すると，</a:t>
            </a:r>
            <a:endParaRPr kumimoji="1" lang="en-US" altLang="ja-JP" dirty="0"/>
          </a:p>
          <a:p>
            <a:r>
              <a:rPr kumimoji="1" lang="ja-JP" altLang="en-US" dirty="0"/>
              <a:t>エンコーダで圧縮した中間表現を経て，</a:t>
            </a:r>
            <a:endParaRPr kumimoji="1" lang="en-US" altLang="ja-JP" dirty="0"/>
          </a:p>
          <a:p>
            <a:r>
              <a:rPr kumimoji="1" lang="ja-JP" altLang="en-US" dirty="0"/>
              <a:t>再構築されたスケッチデータが出力される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11</a:t>
            </a:fld>
            <a:endParaRPr kumimoji="1" lang="ja-JP" altLang="en-US"/>
          </a:p>
        </p:txBody>
      </p:sp>
    </p:spTree>
    <p:extLst>
      <p:ext uri="{BB962C8B-B14F-4D97-AF65-F5344CB8AC3E}">
        <p14:creationId xmlns:p14="http://schemas.microsoft.com/office/powerpoint/2010/main" val="233575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次に画像を比較する手法として </a:t>
            </a:r>
            <a:r>
              <a:rPr kumimoji="1" lang="en-US" altLang="ja-JP" dirty="0"/>
              <a:t>AKAZE </a:t>
            </a:r>
            <a:r>
              <a:rPr kumimoji="1" lang="ja-JP" altLang="en-US" dirty="0" err="1"/>
              <a:t>を紹</a:t>
            </a:r>
            <a:r>
              <a:rPr kumimoji="1" lang="ja-JP" altLang="en-US" dirty="0"/>
              <a:t>介します．</a:t>
            </a:r>
            <a:endParaRPr kumimoji="1" lang="en-US" altLang="ja-JP" dirty="0"/>
          </a:p>
          <a:p>
            <a:r>
              <a:rPr kumimoji="1" lang="en-US" altLang="ja-JP" dirty="0"/>
              <a:t>AKAZE</a:t>
            </a:r>
            <a:r>
              <a:rPr kumimoji="1" lang="ja-JP" altLang="en-US" dirty="0"/>
              <a:t>は特徴点検出を行い画像の拡大や縮小回転に対して不変となっている</a:t>
            </a:r>
            <a:r>
              <a:rPr kumimoji="1" lang="en-US" altLang="ja-JP" dirty="0"/>
              <a:t>KAZE</a:t>
            </a:r>
            <a:r>
              <a:rPr kumimoji="1" lang="ja-JP" altLang="en-US" dirty="0"/>
              <a:t>をもとにしており，</a:t>
            </a:r>
            <a:endParaRPr kumimoji="1" lang="en-US" altLang="ja-JP" dirty="0"/>
          </a:p>
          <a:p>
            <a:r>
              <a:rPr kumimoji="1" lang="en-US" altLang="ja-JP" dirty="0"/>
              <a:t>KAZE</a:t>
            </a:r>
            <a:r>
              <a:rPr kumimoji="1" lang="ja-JP" altLang="en-US" dirty="0"/>
              <a:t>と同様に高い認識精度を持ちつつ計算に必要な時間を大幅に短縮しています．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12</a:t>
            </a:fld>
            <a:endParaRPr kumimoji="1" lang="ja-JP" altLang="en-US"/>
          </a:p>
        </p:txBody>
      </p:sp>
    </p:spTree>
    <p:extLst>
      <p:ext uri="{BB962C8B-B14F-4D97-AF65-F5344CB8AC3E}">
        <p14:creationId xmlns:p14="http://schemas.microsoft.com/office/powerpoint/2010/main" val="87653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47CC6C-0BCA-49E7-9502-D3CF83D28DEA}"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06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082961-CEA8-40E3-8834-973664243B95}"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1106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89293CA-8B37-445A-89D4-B01F387DE081}"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403218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DB4497E6-87F3-4396-8251-710D4A6599E0}"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54878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4833E01-108C-48AE-A4C2-19397A8CB9D7}"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69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88E97AF-5112-4964-AAFB-A3FABC008EAC}" type="datetime1">
              <a:rPr kumimoji="1" lang="ja-JP" altLang="en-US" smtClean="0"/>
              <a:t>2022/6/30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058161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835F2E5-5BFD-4592-911E-92A68179C662}" type="datetime1">
              <a:rPr kumimoji="1" lang="ja-JP" altLang="en-US" smtClean="0"/>
              <a:t>2022/6/30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70131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2DD52F3-5492-4130-A242-4A72A33D3831}" type="datetime1">
              <a:rPr kumimoji="1" lang="ja-JP" altLang="en-US" smtClean="0"/>
              <a:t>2022/6/30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94647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184D4D-1537-4317-B85A-7FF8A83D020D}" type="datetime1">
              <a:rPr kumimoji="1" lang="ja-JP" altLang="en-US" smtClean="0"/>
              <a:t>2022/6/30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639748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CADC16A3-AE2D-4A2B-A857-2C1BC6DF0707}" type="datetime1">
              <a:rPr kumimoji="1" lang="ja-JP" altLang="en-US" smtClean="0"/>
              <a:t>2022/6/30</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2247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D36FC5C-7EB5-41FF-83D7-A66B170C131F}" type="datetime1">
              <a:rPr kumimoji="1" lang="ja-JP" altLang="en-US" smtClean="0"/>
              <a:t>2022/6/30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102435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06582" y="231067"/>
            <a:ext cx="7660178" cy="102623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22959" y="1661049"/>
            <a:ext cx="7543801" cy="4531925"/>
          </a:xfrm>
          <a:prstGeom prst="rect">
            <a:avLst/>
          </a:prstGeom>
        </p:spPr>
        <p:txBody>
          <a:bodyPr vert="horz" lIns="0" tIns="45720" rIns="0" bIns="45720" rtlCol="0">
            <a:normAutofit/>
          </a:bodyPr>
          <a:lstStyle/>
          <a:p>
            <a:pPr lvl="0"/>
            <a:r>
              <a:rPr lang="ja-JP" altLang="en-US" dirty="0"/>
              <a:t>マスター テキストの書式設定</a:t>
            </a:r>
            <a:r>
              <a:rPr lang="en-US" altLang="ja-JP" dirty="0"/>
              <a:t>ABC?</a:t>
            </a:r>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C845B85-1C77-4A11-A428-E7F2B0C1EFBD}" type="datetime1">
              <a:rPr kumimoji="1" lang="ja-JP" altLang="en-US" smtClean="0"/>
              <a:t>2022/6/30</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800" b="1">
                <a:solidFill>
                  <a:srgbClr val="FFFFFF"/>
                </a:solidFill>
              </a:defRPr>
            </a:lvl1pPr>
          </a:lstStyle>
          <a:p>
            <a:fld id="{304739FC-810C-4CDC-B60F-21F1951FBC64}" type="slidenum">
              <a:rPr kumimoji="1" lang="ja-JP" altLang="en-US" smtClean="0"/>
              <a:pPr/>
              <a:t>‹#›</a:t>
            </a:fld>
            <a:endParaRPr kumimoji="1" lang="ja-JP" altLang="en-US" dirty="0"/>
          </a:p>
        </p:txBody>
      </p:sp>
      <p:cxnSp>
        <p:nvCxnSpPr>
          <p:cNvPr id="10" name="Straight Connector 9"/>
          <p:cNvCxnSpPr>
            <a:cxnSpLocks/>
          </p:cNvCxnSpPr>
          <p:nvPr/>
        </p:nvCxnSpPr>
        <p:spPr>
          <a:xfrm>
            <a:off x="981075" y="1280645"/>
            <a:ext cx="7389294"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 name="Straight Connector 9">
            <a:extLst>
              <a:ext uri="{FF2B5EF4-FFF2-40B4-BE49-F238E27FC236}">
                <a16:creationId xmlns:a16="http://schemas.microsoft.com/office/drawing/2014/main" id="{27789037-964F-48D8-8B1D-D5E6A116E2AE}"/>
              </a:ext>
            </a:extLst>
          </p:cNvPr>
          <p:cNvCxnSpPr>
            <a:cxnSpLocks/>
          </p:cNvCxnSpPr>
          <p:nvPr userDrawn="1"/>
        </p:nvCxnSpPr>
        <p:spPr>
          <a:xfrm>
            <a:off x="812800" y="1280645"/>
            <a:ext cx="1682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6403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8.png"/><Relationship Id="rId12"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A22D14-E18C-41C8-AF6C-BED5B5382975}"/>
              </a:ext>
            </a:extLst>
          </p:cNvPr>
          <p:cNvSpPr>
            <a:spLocks noGrp="1"/>
          </p:cNvSpPr>
          <p:nvPr>
            <p:ph type="ctrTitle"/>
          </p:nvPr>
        </p:nvSpPr>
        <p:spPr>
          <a:xfrm>
            <a:off x="822959" y="758952"/>
            <a:ext cx="7816215" cy="3566160"/>
          </a:xfrm>
        </p:spPr>
        <p:txBody>
          <a:bodyPr>
            <a:noAutofit/>
          </a:bodyPr>
          <a:lstStyle/>
          <a:p>
            <a:r>
              <a:rPr lang="ja-JP" altLang="en-US" sz="4000" dirty="0"/>
              <a:t>手描きスケッチの類似度に基づく</a:t>
            </a:r>
            <a:br>
              <a:rPr lang="en-US" altLang="ja-JP" sz="5400" dirty="0"/>
            </a:br>
            <a:r>
              <a:rPr lang="ja-JP" altLang="en-US" sz="5400" dirty="0"/>
              <a:t>絵描き歌生成手法の検討</a:t>
            </a:r>
            <a:endParaRPr kumimoji="1" lang="ja-JP" altLang="en-US" sz="5400" dirty="0"/>
          </a:p>
        </p:txBody>
      </p:sp>
      <p:sp>
        <p:nvSpPr>
          <p:cNvPr id="3" name="字幕 2">
            <a:extLst>
              <a:ext uri="{FF2B5EF4-FFF2-40B4-BE49-F238E27FC236}">
                <a16:creationId xmlns:a16="http://schemas.microsoft.com/office/drawing/2014/main" id="{03DAF2AC-D1A2-442E-AFB3-AD14C2D0401E}"/>
              </a:ext>
            </a:extLst>
          </p:cNvPr>
          <p:cNvSpPr>
            <a:spLocks noGrp="1"/>
          </p:cNvSpPr>
          <p:nvPr>
            <p:ph type="subTitle" idx="1"/>
          </p:nvPr>
        </p:nvSpPr>
        <p:spPr/>
        <p:txBody>
          <a:bodyPr/>
          <a:lstStyle/>
          <a:p>
            <a:r>
              <a:rPr lang="ja-JP" altLang="en-US" dirty="0"/>
              <a:t>創発ソフトウェア研究室</a:t>
            </a:r>
            <a:endParaRPr lang="en-US" altLang="ja-JP" dirty="0"/>
          </a:p>
          <a:p>
            <a:r>
              <a:rPr lang="en-US" altLang="ja-JP" dirty="0"/>
              <a:t>M2</a:t>
            </a:r>
            <a:r>
              <a:rPr lang="ja-JP" altLang="en-US" dirty="0"/>
              <a:t>  </a:t>
            </a:r>
            <a:r>
              <a:rPr kumimoji="1" lang="ja-JP" altLang="en-US" dirty="0"/>
              <a:t>杉山 竜弥</a:t>
            </a:r>
          </a:p>
        </p:txBody>
      </p:sp>
      <p:sp>
        <p:nvSpPr>
          <p:cNvPr id="4" name="スライド番号プレースホルダー 3">
            <a:extLst>
              <a:ext uri="{FF2B5EF4-FFF2-40B4-BE49-F238E27FC236}">
                <a16:creationId xmlns:a16="http://schemas.microsoft.com/office/drawing/2014/main" id="{B8987A49-C532-48E2-8BEB-797F8C4F1518}"/>
              </a:ext>
            </a:extLst>
          </p:cNvPr>
          <p:cNvSpPr>
            <a:spLocks noGrp="1"/>
          </p:cNvSpPr>
          <p:nvPr>
            <p:ph type="sldNum" sz="quarter" idx="12"/>
          </p:nvPr>
        </p:nvSpPr>
        <p:spPr/>
        <p:txBody>
          <a:bodyPr/>
          <a:lstStyle/>
          <a:p>
            <a:fld id="{304739FC-810C-4CDC-B60F-21F1951FBC64}" type="slidenum">
              <a:rPr kumimoji="1" lang="ja-JP" altLang="en-US" smtClean="0"/>
              <a:t>1</a:t>
            </a:fld>
            <a:endParaRPr kumimoji="1" lang="ja-JP" altLang="en-US"/>
          </a:p>
        </p:txBody>
      </p:sp>
    </p:spTree>
    <p:extLst>
      <p:ext uri="{BB962C8B-B14F-4D97-AF65-F5344CB8AC3E}">
        <p14:creationId xmlns:p14="http://schemas.microsoft.com/office/powerpoint/2010/main" val="1754452566"/>
      </p:ext>
    </p:extLst>
  </p:cSld>
  <p:clrMapOvr>
    <a:masterClrMapping/>
  </p:clrMapOvr>
  <mc:AlternateContent xmlns:mc="http://schemas.openxmlformats.org/markup-compatibility/2006" xmlns:p14="http://schemas.microsoft.com/office/powerpoint/2010/main">
    <mc:Choice Requires="p14">
      <p:transition spd="slow" p14:dur="2000" advTm="6613"/>
    </mc:Choice>
    <mc:Fallback xmlns="">
      <p:transition spd="slow" advTm="66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Sketch RNN</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10</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464196"/>
            <a:ext cx="6881515"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nSpc>
                <a:spcPct val="100000"/>
              </a:lnSpc>
            </a:pPr>
            <a:r>
              <a:rPr lang="en-US" altLang="ja-JP" sz="1200" spc="-1" dirty="0">
                <a:solidFill>
                  <a:schemeClr val="bg1"/>
                </a:solidFill>
                <a:latin typeface="Arial"/>
                <a:ea typeface="DejaVu Sans"/>
              </a:rPr>
              <a:t>David, Ha; Douglas, Eck.  “A Neural Representation of Sketch Drawings”. </a:t>
            </a:r>
            <a:r>
              <a:rPr lang="en-US" altLang="ja-JP" sz="1200" spc="-1" dirty="0" err="1">
                <a:solidFill>
                  <a:schemeClr val="bg1"/>
                </a:solidFill>
                <a:latin typeface="Arial"/>
                <a:ea typeface="DejaVu Sans"/>
              </a:rPr>
              <a:t>arXiv</a:t>
            </a:r>
            <a:r>
              <a:rPr lang="en-US" altLang="ja-JP" sz="1200" spc="-1" dirty="0">
                <a:solidFill>
                  <a:schemeClr val="bg1"/>
                </a:solidFill>
                <a:latin typeface="Arial"/>
                <a:ea typeface="DejaVu Sans"/>
              </a:rPr>
              <a:t> </a:t>
            </a:r>
            <a:endParaRPr lang="en-US" altLang="ja-JP" sz="1200" spc="-1" dirty="0">
              <a:solidFill>
                <a:schemeClr val="bg1"/>
              </a:solidFill>
              <a:latin typeface="Arial"/>
            </a:endParaRPr>
          </a:p>
        </p:txBody>
      </p:sp>
      <p:sp>
        <p:nvSpPr>
          <p:cNvPr id="8" name="テキスト プレースホルダー 2">
            <a:extLst>
              <a:ext uri="{FF2B5EF4-FFF2-40B4-BE49-F238E27FC236}">
                <a16:creationId xmlns:a16="http://schemas.microsoft.com/office/drawing/2014/main" id="{3C6FA1FA-59BF-400D-A61B-ED8DFB62D063}"/>
              </a:ext>
            </a:extLst>
          </p:cNvPr>
          <p:cNvSpPr txBox="1">
            <a:spLocks/>
          </p:cNvSpPr>
          <p:nvPr/>
        </p:nvSpPr>
        <p:spPr>
          <a:xfrm>
            <a:off x="734637" y="1600199"/>
            <a:ext cx="7674726" cy="442813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3200" dirty="0"/>
              <a:t>Recurrent Neural Network(RNN) </a:t>
            </a:r>
            <a:r>
              <a:rPr lang="ja-JP" altLang="en-US" sz="2000" dirty="0"/>
              <a:t>ベースの</a:t>
            </a:r>
            <a:r>
              <a:rPr lang="ja-JP" altLang="en-US" sz="3200" dirty="0"/>
              <a:t> </a:t>
            </a:r>
            <a:r>
              <a:rPr lang="en-US" altLang="ja-JP" sz="3200" dirty="0"/>
              <a:t>VAE</a:t>
            </a:r>
          </a:p>
        </p:txBody>
      </p:sp>
      <p:pic>
        <p:nvPicPr>
          <p:cNvPr id="9" name="図 8">
            <a:extLst>
              <a:ext uri="{FF2B5EF4-FFF2-40B4-BE49-F238E27FC236}">
                <a16:creationId xmlns:a16="http://schemas.microsoft.com/office/drawing/2014/main" id="{F228821A-281A-49A1-BEFA-C59290A126D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6581" y="3167160"/>
            <a:ext cx="7702782" cy="2556141"/>
          </a:xfrm>
          <a:prstGeom prst="rect">
            <a:avLst/>
          </a:prstGeom>
        </p:spPr>
      </p:pic>
    </p:spTree>
    <p:extLst>
      <p:ext uri="{BB962C8B-B14F-4D97-AF65-F5344CB8AC3E}">
        <p14:creationId xmlns:p14="http://schemas.microsoft.com/office/powerpoint/2010/main" val="2608416085"/>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Sketch RNN</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11</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464196"/>
            <a:ext cx="6881515"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nSpc>
                <a:spcPct val="100000"/>
              </a:lnSpc>
            </a:pPr>
            <a:r>
              <a:rPr lang="en-US" altLang="ja-JP" sz="1200" spc="-1" dirty="0">
                <a:solidFill>
                  <a:schemeClr val="bg1"/>
                </a:solidFill>
                <a:latin typeface="Arial"/>
                <a:ea typeface="DejaVu Sans"/>
              </a:rPr>
              <a:t>David, Ha; Douglas, Eck.  “A Neural Representation of Sketch Drawings”. </a:t>
            </a:r>
            <a:r>
              <a:rPr lang="en-US" altLang="ja-JP" sz="1200" spc="-1" dirty="0" err="1">
                <a:solidFill>
                  <a:schemeClr val="bg1"/>
                </a:solidFill>
                <a:latin typeface="Arial"/>
                <a:ea typeface="DejaVu Sans"/>
              </a:rPr>
              <a:t>arXiv</a:t>
            </a:r>
            <a:r>
              <a:rPr lang="en-US" altLang="ja-JP" sz="1200" spc="-1" dirty="0">
                <a:solidFill>
                  <a:schemeClr val="bg1"/>
                </a:solidFill>
                <a:latin typeface="Arial"/>
                <a:ea typeface="DejaVu Sans"/>
              </a:rPr>
              <a:t> </a:t>
            </a:r>
            <a:endParaRPr lang="en-US" altLang="ja-JP" sz="1200" spc="-1" dirty="0">
              <a:solidFill>
                <a:schemeClr val="bg1"/>
              </a:solidFill>
              <a:latin typeface="Arial"/>
            </a:endParaRPr>
          </a:p>
        </p:txBody>
      </p:sp>
      <p:sp>
        <p:nvSpPr>
          <p:cNvPr id="8" name="テキスト プレースホルダー 2">
            <a:extLst>
              <a:ext uri="{FF2B5EF4-FFF2-40B4-BE49-F238E27FC236}">
                <a16:creationId xmlns:a16="http://schemas.microsoft.com/office/drawing/2014/main" id="{3C6FA1FA-59BF-400D-A61B-ED8DFB62D063}"/>
              </a:ext>
            </a:extLst>
          </p:cNvPr>
          <p:cNvSpPr txBox="1">
            <a:spLocks/>
          </p:cNvSpPr>
          <p:nvPr/>
        </p:nvSpPr>
        <p:spPr>
          <a:xfrm>
            <a:off x="734637" y="1600199"/>
            <a:ext cx="7674726" cy="442813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3200" dirty="0"/>
              <a:t>Recurrent Neural Network(RNN) </a:t>
            </a:r>
            <a:r>
              <a:rPr lang="ja-JP" altLang="en-US" sz="2000" dirty="0"/>
              <a:t>ベースの</a:t>
            </a:r>
            <a:r>
              <a:rPr lang="ja-JP" altLang="en-US" sz="3200" dirty="0"/>
              <a:t> </a:t>
            </a:r>
            <a:r>
              <a:rPr lang="en-US" altLang="ja-JP" sz="3200" dirty="0"/>
              <a:t>VAE</a:t>
            </a:r>
          </a:p>
        </p:txBody>
      </p:sp>
      <p:pic>
        <p:nvPicPr>
          <p:cNvPr id="7" name="コンテンツ プレースホルダー 5">
            <a:extLst>
              <a:ext uri="{FF2B5EF4-FFF2-40B4-BE49-F238E27FC236}">
                <a16:creationId xmlns:a16="http://schemas.microsoft.com/office/drawing/2014/main" id="{7635241A-C0C0-4A10-BCF5-418E31BC51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6725" y="2863691"/>
            <a:ext cx="5715000" cy="2857500"/>
          </a:xfrm>
        </p:spPr>
      </p:pic>
    </p:spTree>
    <p:extLst>
      <p:ext uri="{BB962C8B-B14F-4D97-AF65-F5344CB8AC3E}">
        <p14:creationId xmlns:p14="http://schemas.microsoft.com/office/powerpoint/2010/main" val="1363159348"/>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10607-EC5D-4D69-BECB-C76ACE75EC31}"/>
              </a:ext>
            </a:extLst>
          </p:cNvPr>
          <p:cNvSpPr>
            <a:spLocks noGrp="1"/>
          </p:cNvSpPr>
          <p:nvPr>
            <p:ph type="title"/>
          </p:nvPr>
        </p:nvSpPr>
        <p:spPr/>
        <p:txBody>
          <a:bodyPr/>
          <a:lstStyle/>
          <a:p>
            <a:r>
              <a:rPr lang="en-US" altLang="ja-JP" dirty="0"/>
              <a:t>Accelerated KAZE</a:t>
            </a:r>
            <a:endParaRPr kumimoji="1" lang="ja-JP" altLang="en-US" dirty="0"/>
          </a:p>
        </p:txBody>
      </p:sp>
      <p:pic>
        <p:nvPicPr>
          <p:cNvPr id="6" name="コンテンツ プレースホルダー 5">
            <a:extLst>
              <a:ext uri="{FF2B5EF4-FFF2-40B4-BE49-F238E27FC236}">
                <a16:creationId xmlns:a16="http://schemas.microsoft.com/office/drawing/2014/main" id="{3F6DB878-45A4-4906-9CBF-9DA5B8E07A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2698" y="3936663"/>
            <a:ext cx="3698604" cy="1849302"/>
          </a:xfrm>
        </p:spPr>
      </p:pic>
      <p:sp>
        <p:nvSpPr>
          <p:cNvPr id="4" name="スライド番号プレースホルダー 3">
            <a:extLst>
              <a:ext uri="{FF2B5EF4-FFF2-40B4-BE49-F238E27FC236}">
                <a16:creationId xmlns:a16="http://schemas.microsoft.com/office/drawing/2014/main" id="{A9DB04B7-5E5D-40C0-B198-F483101688CE}"/>
              </a:ext>
            </a:extLst>
          </p:cNvPr>
          <p:cNvSpPr>
            <a:spLocks noGrp="1"/>
          </p:cNvSpPr>
          <p:nvPr>
            <p:ph type="sldNum" sz="quarter" idx="12"/>
          </p:nvPr>
        </p:nvSpPr>
        <p:spPr/>
        <p:txBody>
          <a:bodyPr/>
          <a:lstStyle/>
          <a:p>
            <a:fld id="{304739FC-810C-4CDC-B60F-21F1951FBC64}"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A8D2DAED-09F7-4F79-9AA7-EF21BDA2A61A}"/>
              </a:ext>
            </a:extLst>
          </p:cNvPr>
          <p:cNvSpPr/>
          <p:nvPr/>
        </p:nvSpPr>
        <p:spPr>
          <a:xfrm>
            <a:off x="706581" y="1705468"/>
            <a:ext cx="5337379" cy="2595711"/>
          </a:xfrm>
          <a:prstGeom prst="rect">
            <a:avLst/>
          </a:prstGeom>
        </p:spPr>
        <p:txBody>
          <a:bodyPr wrap="square">
            <a:spAutoFit/>
          </a:bodyPr>
          <a:lstStyle/>
          <a:p>
            <a:pPr>
              <a:lnSpc>
                <a:spcPct val="150000"/>
              </a:lnSpc>
            </a:pPr>
            <a:r>
              <a:rPr lang="en-US" altLang="ja-JP" sz="2800" dirty="0">
                <a:solidFill>
                  <a:schemeClr val="tx1">
                    <a:lumMod val="85000"/>
                    <a:lumOff val="15000"/>
                  </a:schemeClr>
                </a:solidFill>
              </a:rPr>
              <a:t>Accelerated KAZE (AKAZE)</a:t>
            </a:r>
          </a:p>
          <a:p>
            <a:pPr>
              <a:lnSpc>
                <a:spcPct val="150000"/>
              </a:lnSpc>
            </a:pPr>
            <a:r>
              <a:rPr lang="ja-JP" altLang="en-US" sz="2800" dirty="0">
                <a:solidFill>
                  <a:schemeClr val="tx1">
                    <a:lumMod val="85000"/>
                    <a:lumOff val="15000"/>
                  </a:schemeClr>
                </a:solidFill>
              </a:rPr>
              <a:t>特徴点検出</a:t>
            </a:r>
            <a:endParaRPr lang="en-US" altLang="ja-JP" sz="2800" dirty="0">
              <a:solidFill>
                <a:schemeClr val="tx1">
                  <a:lumMod val="85000"/>
                  <a:lumOff val="15000"/>
                </a:schemeClr>
              </a:solidFill>
            </a:endParaRPr>
          </a:p>
          <a:p>
            <a:pPr>
              <a:lnSpc>
                <a:spcPct val="150000"/>
              </a:lnSpc>
            </a:pPr>
            <a:r>
              <a:rPr lang="ja-JP" altLang="en-US" sz="2800" dirty="0">
                <a:solidFill>
                  <a:schemeClr val="tx1">
                    <a:lumMod val="85000"/>
                    <a:lumOff val="15000"/>
                  </a:schemeClr>
                </a:solidFill>
              </a:rPr>
              <a:t>拡大縮小不変  回転不変</a:t>
            </a:r>
          </a:p>
          <a:p>
            <a:pPr>
              <a:lnSpc>
                <a:spcPct val="150000"/>
              </a:lnSpc>
            </a:pPr>
            <a:endParaRPr lang="en-US" altLang="ja-JP" sz="2800" dirty="0">
              <a:solidFill>
                <a:schemeClr val="tx1">
                  <a:lumMod val="85000"/>
                  <a:lumOff val="15000"/>
                </a:schemeClr>
              </a:solidFill>
            </a:endParaRPr>
          </a:p>
        </p:txBody>
      </p:sp>
      <p:sp>
        <p:nvSpPr>
          <p:cNvPr id="8" name="正方形/長方形 7">
            <a:extLst>
              <a:ext uri="{FF2B5EF4-FFF2-40B4-BE49-F238E27FC236}">
                <a16:creationId xmlns:a16="http://schemas.microsoft.com/office/drawing/2014/main" id="{92DDFA58-F900-4EE9-9121-17BC73A2207A}"/>
              </a:ext>
            </a:extLst>
          </p:cNvPr>
          <p:cNvSpPr/>
          <p:nvPr/>
        </p:nvSpPr>
        <p:spPr>
          <a:xfrm>
            <a:off x="508024" y="6365323"/>
            <a:ext cx="7297829" cy="523220"/>
          </a:xfrm>
          <a:prstGeom prst="rect">
            <a:avLst/>
          </a:prstGeom>
        </p:spPr>
        <p:txBody>
          <a:bodyPr wrap="square">
            <a:spAutoFit/>
          </a:bodyPr>
          <a:lstStyle/>
          <a:p>
            <a:r>
              <a:rPr lang="en-US" altLang="ja-JP" sz="1400" dirty="0">
                <a:solidFill>
                  <a:schemeClr val="bg1"/>
                </a:solidFill>
              </a:rPr>
              <a:t>Pablo F </a:t>
            </a:r>
            <a:r>
              <a:rPr lang="en-US" altLang="ja-JP" sz="1400" dirty="0" err="1">
                <a:solidFill>
                  <a:schemeClr val="bg1"/>
                </a:solidFill>
              </a:rPr>
              <a:t>Alcantarilla</a:t>
            </a:r>
            <a:r>
              <a:rPr lang="en-US" altLang="ja-JP" sz="1400" dirty="0">
                <a:solidFill>
                  <a:schemeClr val="bg1"/>
                </a:solidFill>
              </a:rPr>
              <a:t> and T Solutions. Fast explicit diffusion for accelerated features in nonlinear scale spaces. IEEE Trans. </a:t>
            </a:r>
            <a:r>
              <a:rPr lang="en-US" altLang="ja-JP" sz="1400" dirty="0" err="1">
                <a:solidFill>
                  <a:schemeClr val="bg1"/>
                </a:solidFill>
              </a:rPr>
              <a:t>Patt</a:t>
            </a:r>
            <a:r>
              <a:rPr lang="en-US" altLang="ja-JP" sz="1400" dirty="0">
                <a:solidFill>
                  <a:schemeClr val="bg1"/>
                </a:solidFill>
              </a:rPr>
              <a:t>. Anal. Mach. </a:t>
            </a:r>
            <a:r>
              <a:rPr lang="en-US" altLang="ja-JP" sz="1400" dirty="0" err="1">
                <a:solidFill>
                  <a:schemeClr val="bg1"/>
                </a:solidFill>
              </a:rPr>
              <a:t>Intell</a:t>
            </a:r>
            <a:r>
              <a:rPr lang="en-US" altLang="ja-JP" sz="1400" dirty="0">
                <a:solidFill>
                  <a:schemeClr val="bg1"/>
                </a:solidFill>
              </a:rPr>
              <a:t>, 34(7):1281–1298, 2011. </a:t>
            </a:r>
            <a:endParaRPr lang="ja-JP" altLang="en-US" sz="1400" dirty="0">
              <a:solidFill>
                <a:schemeClr val="bg1"/>
              </a:solidFill>
            </a:endParaRPr>
          </a:p>
        </p:txBody>
      </p:sp>
    </p:spTree>
    <p:extLst>
      <p:ext uri="{BB962C8B-B14F-4D97-AF65-F5344CB8AC3E}">
        <p14:creationId xmlns:p14="http://schemas.microsoft.com/office/powerpoint/2010/main" val="212652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kumimoji="1" lang="en-US" altLang="ja-JP" sz="3600" dirty="0"/>
              <a:t>Quick Draw</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13</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363837"/>
            <a:ext cx="6881515" cy="46166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200" dirty="0">
                <a:solidFill>
                  <a:schemeClr val="bg1"/>
                </a:solidFill>
              </a:rPr>
              <a:t>Salman Cheema, </a:t>
            </a:r>
            <a:r>
              <a:rPr lang="en-US" altLang="ja-JP" sz="1200" dirty="0" err="1">
                <a:solidFill>
                  <a:schemeClr val="bg1"/>
                </a:solidFill>
              </a:rPr>
              <a:t>Sumit</a:t>
            </a:r>
            <a:r>
              <a:rPr lang="en-US" altLang="ja-JP" sz="1200" dirty="0">
                <a:solidFill>
                  <a:schemeClr val="bg1"/>
                </a:solidFill>
              </a:rPr>
              <a:t> </a:t>
            </a:r>
            <a:r>
              <a:rPr lang="en-US" altLang="ja-JP" sz="1200" dirty="0" err="1">
                <a:solidFill>
                  <a:schemeClr val="bg1"/>
                </a:solidFill>
              </a:rPr>
              <a:t>Gulwani</a:t>
            </a:r>
            <a:r>
              <a:rPr lang="en-US" altLang="ja-JP" sz="1200" dirty="0">
                <a:solidFill>
                  <a:schemeClr val="bg1"/>
                </a:solidFill>
              </a:rPr>
              <a:t>, and Joseph</a:t>
            </a:r>
          </a:p>
          <a:p>
            <a:r>
              <a:rPr lang="en-US" altLang="ja-JP" sz="1200" dirty="0" err="1">
                <a:solidFill>
                  <a:schemeClr val="bg1"/>
                </a:solidFill>
              </a:rPr>
              <a:t>LaViola</a:t>
            </a:r>
            <a:r>
              <a:rPr lang="en-US" altLang="ja-JP" sz="1200" dirty="0">
                <a:solidFill>
                  <a:schemeClr val="bg1"/>
                </a:solidFill>
              </a:rPr>
              <a:t>. Quickdraw: Improving drawing experience for geometric diagrams. 2012.</a:t>
            </a:r>
          </a:p>
        </p:txBody>
      </p:sp>
      <p:pic>
        <p:nvPicPr>
          <p:cNvPr id="2050" name="Picture 2" descr="preview">
            <a:extLst>
              <a:ext uri="{FF2B5EF4-FFF2-40B4-BE49-F238E27FC236}">
                <a16:creationId xmlns:a16="http://schemas.microsoft.com/office/drawing/2014/main" id="{4CE1F619-2E0A-4051-9E95-7034D45E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14" y="1742153"/>
            <a:ext cx="7504771" cy="2303548"/>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64E4A7-C029-4B94-997C-4F654A6FB25A}"/>
              </a:ext>
            </a:extLst>
          </p:cNvPr>
          <p:cNvSpPr/>
          <p:nvPr/>
        </p:nvSpPr>
        <p:spPr>
          <a:xfrm>
            <a:off x="819613" y="4421679"/>
            <a:ext cx="7589749" cy="1200329"/>
          </a:xfrm>
          <a:prstGeom prst="rect">
            <a:avLst/>
          </a:prstGeom>
        </p:spPr>
        <p:txBody>
          <a:bodyPr wrap="square">
            <a:spAutoFit/>
          </a:bodyPr>
          <a:lstStyle/>
          <a:p>
            <a:r>
              <a:rPr lang="en-US" altLang="ja-JP" sz="2400" dirty="0"/>
              <a:t>Google </a:t>
            </a:r>
            <a:r>
              <a:rPr lang="ja-JP" altLang="en-US" sz="2400" dirty="0"/>
              <a:t>が公開する描き順データセット</a:t>
            </a:r>
            <a:endParaRPr lang="en-US" altLang="ja-JP" sz="2400" dirty="0"/>
          </a:p>
          <a:p>
            <a:r>
              <a:rPr lang="en-US" altLang="ja-JP" sz="2400" dirty="0"/>
              <a:t>345</a:t>
            </a:r>
            <a:r>
              <a:rPr lang="ja-JP" altLang="en-US" sz="2400" dirty="0"/>
              <a:t>のカテゴリ</a:t>
            </a:r>
            <a:endParaRPr lang="en-US" altLang="ja-JP" sz="2400" dirty="0"/>
          </a:p>
          <a:p>
            <a:r>
              <a:rPr lang="ja-JP" altLang="en-US" sz="2400" dirty="0"/>
              <a:t>データ数 </a:t>
            </a:r>
            <a:r>
              <a:rPr lang="en-US" altLang="ja-JP" sz="2400" dirty="0"/>
              <a:t>5,000</a:t>
            </a:r>
            <a:r>
              <a:rPr lang="ja-JP" altLang="en-US" sz="2400" dirty="0"/>
              <a:t>万以上</a:t>
            </a:r>
          </a:p>
        </p:txBody>
      </p:sp>
    </p:spTree>
    <p:extLst>
      <p:ext uri="{BB962C8B-B14F-4D97-AF65-F5344CB8AC3E}">
        <p14:creationId xmlns:p14="http://schemas.microsoft.com/office/powerpoint/2010/main" val="3824490168"/>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953D3-C659-4BAB-853C-56511366021A}"/>
              </a:ext>
            </a:extLst>
          </p:cNvPr>
          <p:cNvSpPr>
            <a:spLocks noGrp="1"/>
          </p:cNvSpPr>
          <p:nvPr>
            <p:ph type="title"/>
          </p:nvPr>
        </p:nvSpPr>
        <p:spPr/>
        <p:txBody>
          <a:bodyPr/>
          <a:lstStyle/>
          <a:p>
            <a:r>
              <a:rPr kumimoji="1" lang="ja-JP" altLang="en-US" dirty="0"/>
              <a:t>スケッチの行列</a:t>
            </a:r>
          </a:p>
        </p:txBody>
      </p:sp>
      <p:sp>
        <p:nvSpPr>
          <p:cNvPr id="4" name="スライド番号プレースホルダー 3">
            <a:extLst>
              <a:ext uri="{FF2B5EF4-FFF2-40B4-BE49-F238E27FC236}">
                <a16:creationId xmlns:a16="http://schemas.microsoft.com/office/drawing/2014/main" id="{2A274A24-4866-4104-88D8-46C473F39DF4}"/>
              </a:ext>
            </a:extLst>
          </p:cNvPr>
          <p:cNvSpPr>
            <a:spLocks noGrp="1"/>
          </p:cNvSpPr>
          <p:nvPr>
            <p:ph type="sldNum" sz="quarter" idx="12"/>
          </p:nvPr>
        </p:nvSpPr>
        <p:spPr/>
        <p:txBody>
          <a:bodyPr/>
          <a:lstStyle/>
          <a:p>
            <a:fld id="{304739FC-810C-4CDC-B60F-21F1951FBC64}" type="slidenum">
              <a:rPr kumimoji="1" lang="ja-JP" altLang="en-US" smtClean="0"/>
              <a:t>14</a:t>
            </a:fld>
            <a:endParaRPr kumimoji="1" lang="ja-JP" altLang="en-US"/>
          </a:p>
        </p:txBody>
      </p:sp>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378D4A22-8487-4CC8-9218-B6E10F77DB3D}"/>
                  </a:ext>
                </a:extLst>
              </p:cNvPr>
              <p:cNvSpPr txBox="1">
                <a:spLocks noGrp="1"/>
              </p:cNvSpPr>
              <p:nvPr>
                <p:ph idx="1"/>
              </p:nvPr>
            </p:nvSpPr>
            <p:spPr>
              <a:xfrm>
                <a:off x="764771" y="3314030"/>
                <a:ext cx="7543800" cy="150195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0</m:t>
                                </m:r>
                              </m:e>
                            </m:mr>
                            <m:mr>
                              <m:e>
                                <m:r>
                                  <a:rPr kumimoji="1" lang="en-US" altLang="ja-JP" sz="4000" b="0" i="1" smtClean="0">
                                    <a:latin typeface="Cambria Math" panose="02040503050406030204" pitchFamily="18" charset="0"/>
                                  </a:rPr>
                                  <m:t>0</m:t>
                                </m:r>
                              </m:e>
                            </m:mr>
                            <m:mr>
                              <m:e>
                                <m:r>
                                  <a:rPr kumimoji="1" lang="en-US" altLang="ja-JP" sz="4000" b="0" i="1" smtClean="0">
                                    <a:latin typeface="Cambria Math" panose="02040503050406030204" pitchFamily="18" charset="0"/>
                                  </a:rPr>
                                  <m:t>0</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5</m:t>
                                </m:r>
                                <m:r>
                                  <a:rPr kumimoji="1" lang="en-US" altLang="ja-JP" sz="4000" b="0" i="1" smtClean="0">
                                    <a:latin typeface="Cambria Math" panose="02040503050406030204" pitchFamily="18" charset="0"/>
                                  </a:rPr>
                                  <m:t>.4</m:t>
                                </m:r>
                              </m:e>
                            </m:mr>
                            <m:mr>
                              <m:e>
                                <m:r>
                                  <a:rPr kumimoji="1" lang="en-US" altLang="ja-JP" sz="4000" b="0" i="1" smtClean="0">
                                    <a:latin typeface="Cambria Math" panose="02040503050406030204" pitchFamily="18" charset="0"/>
                                  </a:rPr>
                                  <m:t>  −3.4 </m:t>
                                </m:r>
                              </m:e>
                            </m:mr>
                            <m:mr>
                              <m:e>
                                <m:r>
                                  <a:rPr kumimoji="1" lang="en-US" altLang="ja-JP" sz="4000" b="0" i="1" smtClean="0">
                                    <a:latin typeface="Cambria Math" panose="02040503050406030204" pitchFamily="18" charset="0"/>
                                  </a:rPr>
                                  <m:t>1</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6</m:t>
                                </m:r>
                                <m:r>
                                  <a:rPr kumimoji="1" lang="en-US" altLang="ja-JP" sz="4000" b="0" i="1" smtClean="0">
                                    <a:latin typeface="Cambria Math" panose="02040503050406030204" pitchFamily="18" charset="0"/>
                                  </a:rPr>
                                  <m:t>.8</m:t>
                                </m:r>
                              </m:e>
                            </m:mr>
                            <m:mr>
                              <m:e>
                                <m:r>
                                  <a:rPr kumimoji="1" lang="en-US" altLang="ja-JP" sz="4000" b="0" i="1" smtClean="0">
                                    <a:latin typeface="Cambria Math" panose="02040503050406030204" pitchFamily="18" charset="0"/>
                                  </a:rPr>
                                  <m:t> −1.2</m:t>
                                </m:r>
                              </m:e>
                            </m:mr>
                            <m:mr>
                              <m:e>
                                <m:r>
                                  <a:rPr kumimoji="1" lang="en-US" altLang="ja-JP" sz="4000" b="0" i="1" smtClean="0">
                                    <a:latin typeface="Cambria Math" panose="02040503050406030204" pitchFamily="18" charset="0"/>
                                  </a:rPr>
                                  <m:t>0</m:t>
                                </m:r>
                              </m:e>
                            </m:mr>
                          </m:m>
                          <m:r>
                            <a:rPr kumimoji="1" lang="en-US" altLang="ja-JP" sz="4000" i="1" smtClean="0">
                              <a:latin typeface="Cambria Math" panose="02040503050406030204" pitchFamily="18" charset="0"/>
                            </a:rPr>
                            <m:t>…</m:t>
                          </m:r>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.1</m:t>
                                </m:r>
                              </m:e>
                            </m:mr>
                            <m:mr>
                              <m:e>
                                <m:r>
                                  <a:rPr kumimoji="1" lang="en-US" altLang="ja-JP" sz="4000" b="0" i="1" smtClean="0">
                                    <a:latin typeface="Cambria Math" panose="02040503050406030204" pitchFamily="18" charset="0"/>
                                  </a:rPr>
                                  <m:t>1.3</m:t>
                                </m:r>
                              </m:e>
                            </m:mr>
                            <m:mr>
                              <m:e>
                                <m:r>
                                  <a:rPr kumimoji="1" lang="en-US" altLang="ja-JP" sz="4000" b="0" i="1" smtClean="0">
                                    <a:latin typeface="Cambria Math" panose="02040503050406030204" pitchFamily="18" charset="0"/>
                                  </a:rPr>
                                  <m:t>0</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0</m:t>
                                </m:r>
                                <m:r>
                                  <a:rPr kumimoji="1" lang="en-US" altLang="ja-JP" sz="4000" b="0" i="1" smtClean="0">
                                    <a:latin typeface="Cambria Math" panose="02040503050406030204" pitchFamily="18" charset="0"/>
                                  </a:rPr>
                                  <m:t>.9</m:t>
                                </m:r>
                              </m:e>
                            </m:mr>
                            <m:mr>
                              <m:e>
                                <m:r>
                                  <a:rPr kumimoji="1" lang="en-US" altLang="ja-JP" sz="4000" b="0" i="1" smtClean="0">
                                    <a:latin typeface="Cambria Math" panose="02040503050406030204" pitchFamily="18" charset="0"/>
                                  </a:rPr>
                                  <m:t>  1.1</m:t>
                                </m:r>
                              </m:e>
                            </m:mr>
                            <m:mr>
                              <m:e>
                                <m:r>
                                  <a:rPr kumimoji="1" lang="en-US" altLang="ja-JP" sz="4000" b="0" i="1" smtClean="0">
                                    <a:latin typeface="Cambria Math" panose="02040503050406030204" pitchFamily="18" charset="0"/>
                                  </a:rPr>
                                  <m:t>1</m:t>
                                </m:r>
                              </m:e>
                            </m:mr>
                          </m:m>
                        </m:e>
                      </m:d>
                    </m:oMath>
                  </m:oMathPara>
                </a14:m>
                <a:endParaRPr kumimoji="1" lang="ja-JP" altLang="en-US" sz="4000" dirty="0"/>
              </a:p>
            </p:txBody>
          </p:sp>
        </mc:Choice>
        <mc:Fallback>
          <p:sp>
            <p:nvSpPr>
              <p:cNvPr id="5" name="コンテンツ プレースホルダー 4">
                <a:extLst>
                  <a:ext uri="{FF2B5EF4-FFF2-40B4-BE49-F238E27FC236}">
                    <a16:creationId xmlns:a16="http://schemas.microsoft.com/office/drawing/2014/main" id="{378D4A22-8487-4CC8-9218-B6E10F77DB3D}"/>
                  </a:ext>
                </a:extLst>
              </p:cNvPr>
              <p:cNvSpPr txBox="1">
                <a:spLocks noGrp="1" noRot="1" noChangeAspect="1" noMove="1" noResize="1" noEditPoints="1" noAdjustHandles="1" noChangeArrowheads="1" noChangeShapeType="1" noTextEdit="1"/>
              </p:cNvSpPr>
              <p:nvPr>
                <p:ph idx="1"/>
              </p:nvPr>
            </p:nvSpPr>
            <p:spPr>
              <a:xfrm>
                <a:off x="764771" y="3314030"/>
                <a:ext cx="7543800" cy="1501950"/>
              </a:xfrm>
              <a:prstGeom prst="rect">
                <a:avLst/>
              </a:prstGeom>
              <a:blipFill>
                <a:blip r:embed="rId3"/>
                <a:stretch>
                  <a:fillRect t="-32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26E4C5FD-36C1-423D-88E6-6702CC8B784B}"/>
                  </a:ext>
                </a:extLst>
              </p:cNvPr>
              <p:cNvSpPr txBox="1"/>
              <p:nvPr/>
            </p:nvSpPr>
            <p:spPr>
              <a:xfrm>
                <a:off x="1973766" y="2722679"/>
                <a:ext cx="5907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7" name="テキスト ボックス 6">
                <a:extLst>
                  <a:ext uri="{FF2B5EF4-FFF2-40B4-BE49-F238E27FC236}">
                    <a16:creationId xmlns:a16="http://schemas.microsoft.com/office/drawing/2014/main" id="{26E4C5FD-36C1-423D-88E6-6702CC8B784B}"/>
                  </a:ext>
                </a:extLst>
              </p:cNvPr>
              <p:cNvSpPr txBox="1">
                <a:spLocks noRot="1" noChangeAspect="1" noMove="1" noResize="1" noEditPoints="1" noAdjustHandles="1" noChangeArrowheads="1" noChangeShapeType="1" noTextEdit="1"/>
              </p:cNvSpPr>
              <p:nvPr/>
            </p:nvSpPr>
            <p:spPr>
              <a:xfrm>
                <a:off x="1973766" y="2722679"/>
                <a:ext cx="590739" cy="276999"/>
              </a:xfrm>
              <a:prstGeom prst="rect">
                <a:avLst/>
              </a:prstGeom>
              <a:blipFill>
                <a:blip r:embed="rId4"/>
                <a:stretch>
                  <a:fillRect l="-7216" r="-7216"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782E865-963B-4E62-A741-96E224B5E089}"/>
                  </a:ext>
                </a:extLst>
              </p:cNvPr>
              <p:cNvSpPr txBox="1"/>
              <p:nvPr/>
            </p:nvSpPr>
            <p:spPr>
              <a:xfrm>
                <a:off x="2784088" y="2722678"/>
                <a:ext cx="5907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oMath>
                  </m:oMathPara>
                </a14:m>
                <a:endParaRPr kumimoji="1" lang="ja-JP" altLang="en-US" dirty="0"/>
              </a:p>
            </p:txBody>
          </p:sp>
        </mc:Choice>
        <mc:Fallback>
          <p:sp>
            <p:nvSpPr>
              <p:cNvPr id="8" name="テキスト ボックス 7">
                <a:extLst>
                  <a:ext uri="{FF2B5EF4-FFF2-40B4-BE49-F238E27FC236}">
                    <a16:creationId xmlns:a16="http://schemas.microsoft.com/office/drawing/2014/main" id="{E782E865-963B-4E62-A741-96E224B5E089}"/>
                  </a:ext>
                </a:extLst>
              </p:cNvPr>
              <p:cNvSpPr txBox="1">
                <a:spLocks noRot="1" noChangeAspect="1" noMove="1" noResize="1" noEditPoints="1" noAdjustHandles="1" noChangeArrowheads="1" noChangeShapeType="1" noTextEdit="1"/>
              </p:cNvSpPr>
              <p:nvPr/>
            </p:nvSpPr>
            <p:spPr>
              <a:xfrm>
                <a:off x="2784088" y="2722678"/>
                <a:ext cx="590739" cy="276999"/>
              </a:xfrm>
              <a:prstGeom prst="rect">
                <a:avLst/>
              </a:prstGeom>
              <a:blipFill>
                <a:blip r:embed="rId5"/>
                <a:stretch>
                  <a:fillRect l="-7216" r="-7216"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A784F3B6-5848-4ADC-AFA3-F3B02FF79C93}"/>
                  </a:ext>
                </a:extLst>
              </p:cNvPr>
              <p:cNvSpPr txBox="1"/>
              <p:nvPr/>
            </p:nvSpPr>
            <p:spPr>
              <a:xfrm>
                <a:off x="3945932" y="2722677"/>
                <a:ext cx="5907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=3</m:t>
                      </m:r>
                    </m:oMath>
                  </m:oMathPara>
                </a14:m>
                <a:endParaRPr kumimoji="1" lang="ja-JP" altLang="en-US" dirty="0"/>
              </a:p>
            </p:txBody>
          </p:sp>
        </mc:Choice>
        <mc:Fallback>
          <p:sp>
            <p:nvSpPr>
              <p:cNvPr id="9" name="テキスト ボックス 8">
                <a:extLst>
                  <a:ext uri="{FF2B5EF4-FFF2-40B4-BE49-F238E27FC236}">
                    <a16:creationId xmlns:a16="http://schemas.microsoft.com/office/drawing/2014/main" id="{A784F3B6-5848-4ADC-AFA3-F3B02FF79C93}"/>
                  </a:ext>
                </a:extLst>
              </p:cNvPr>
              <p:cNvSpPr txBox="1">
                <a:spLocks noRot="1" noChangeAspect="1" noMove="1" noResize="1" noEditPoints="1" noAdjustHandles="1" noChangeArrowheads="1" noChangeShapeType="1" noTextEdit="1"/>
              </p:cNvSpPr>
              <p:nvPr/>
            </p:nvSpPr>
            <p:spPr>
              <a:xfrm>
                <a:off x="3945932" y="2722677"/>
                <a:ext cx="590739" cy="276999"/>
              </a:xfrm>
              <a:prstGeom prst="rect">
                <a:avLst/>
              </a:prstGeom>
              <a:blipFill>
                <a:blip r:embed="rId6"/>
                <a:stretch>
                  <a:fillRect l="-6186" r="-8247"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4D2E8D8B-EB39-46AB-B9E3-2739EB3BE627}"/>
                  </a:ext>
                </a:extLst>
              </p:cNvPr>
              <p:cNvSpPr txBox="1"/>
              <p:nvPr/>
            </p:nvSpPr>
            <p:spPr>
              <a:xfrm>
                <a:off x="5074634" y="2722674"/>
                <a:ext cx="100348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10" name="テキスト ボックス 9">
                <a:extLst>
                  <a:ext uri="{FF2B5EF4-FFF2-40B4-BE49-F238E27FC236}">
                    <a16:creationId xmlns:a16="http://schemas.microsoft.com/office/drawing/2014/main" id="{4D2E8D8B-EB39-46AB-B9E3-2739EB3BE627}"/>
                  </a:ext>
                </a:extLst>
              </p:cNvPr>
              <p:cNvSpPr txBox="1">
                <a:spLocks noRot="1" noChangeAspect="1" noMove="1" noResize="1" noEditPoints="1" noAdjustHandles="1" noChangeArrowheads="1" noChangeShapeType="1" noTextEdit="1"/>
              </p:cNvSpPr>
              <p:nvPr/>
            </p:nvSpPr>
            <p:spPr>
              <a:xfrm>
                <a:off x="5074634" y="2722674"/>
                <a:ext cx="1003480" cy="276999"/>
              </a:xfrm>
              <a:prstGeom prst="rect">
                <a:avLst/>
              </a:prstGeom>
              <a:blipFill>
                <a:blip r:embed="rId7"/>
                <a:stretch>
                  <a:fillRect l="-3636" r="-4848"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29BFB7E-225F-4616-BE02-B27EC9E3B60B}"/>
                  </a:ext>
                </a:extLst>
              </p:cNvPr>
              <p:cNvSpPr txBox="1"/>
              <p:nvPr/>
            </p:nvSpPr>
            <p:spPr>
              <a:xfrm>
                <a:off x="6378415" y="2722673"/>
                <a:ext cx="47532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a14:m>
                <a:r>
                  <a:rPr kumimoji="1" lang="en-US" altLang="ja-JP" dirty="0"/>
                  <a:t>n</a:t>
                </a:r>
                <a:endParaRPr kumimoji="1" lang="ja-JP" altLang="en-US" dirty="0"/>
              </a:p>
            </p:txBody>
          </p:sp>
        </mc:Choice>
        <mc:Fallback>
          <p:sp>
            <p:nvSpPr>
              <p:cNvPr id="11" name="テキスト ボックス 10">
                <a:extLst>
                  <a:ext uri="{FF2B5EF4-FFF2-40B4-BE49-F238E27FC236}">
                    <a16:creationId xmlns:a16="http://schemas.microsoft.com/office/drawing/2014/main" id="{129BFB7E-225F-4616-BE02-B27EC9E3B60B}"/>
                  </a:ext>
                </a:extLst>
              </p:cNvPr>
              <p:cNvSpPr txBox="1">
                <a:spLocks noRot="1" noChangeAspect="1" noMove="1" noResize="1" noEditPoints="1" noAdjustHandles="1" noChangeArrowheads="1" noChangeShapeType="1" noTextEdit="1"/>
              </p:cNvSpPr>
              <p:nvPr/>
            </p:nvSpPr>
            <p:spPr>
              <a:xfrm>
                <a:off x="6378415" y="2722673"/>
                <a:ext cx="475323" cy="276999"/>
              </a:xfrm>
              <a:prstGeom prst="rect">
                <a:avLst/>
              </a:prstGeom>
              <a:blipFill>
                <a:blip r:embed="rId8"/>
                <a:stretch>
                  <a:fillRect l="-15385" t="-28889" r="-29487" b="-5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38E31A5-C6E7-4AB8-8E3E-FE1A5C81DDEC}"/>
                  </a:ext>
                </a:extLst>
              </p:cNvPr>
              <p:cNvSpPr txBox="1"/>
              <p:nvPr/>
            </p:nvSpPr>
            <p:spPr>
              <a:xfrm>
                <a:off x="1122556" y="3290500"/>
                <a:ext cx="44050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m:oMathPara>
                </a14:m>
                <a:endParaRPr kumimoji="1" lang="ja-JP" altLang="en-US" sz="2400" dirty="0"/>
              </a:p>
            </p:txBody>
          </p:sp>
        </mc:Choice>
        <mc:Fallback>
          <p:sp>
            <p:nvSpPr>
              <p:cNvPr id="12" name="テキスト ボックス 11">
                <a:extLst>
                  <a:ext uri="{FF2B5EF4-FFF2-40B4-BE49-F238E27FC236}">
                    <a16:creationId xmlns:a16="http://schemas.microsoft.com/office/drawing/2014/main" id="{638E31A5-C6E7-4AB8-8E3E-FE1A5C81DDEC}"/>
                  </a:ext>
                </a:extLst>
              </p:cNvPr>
              <p:cNvSpPr txBox="1">
                <a:spLocks noRot="1" noChangeAspect="1" noMove="1" noResize="1" noEditPoints="1" noAdjustHandles="1" noChangeArrowheads="1" noChangeShapeType="1" noTextEdit="1"/>
              </p:cNvSpPr>
              <p:nvPr/>
            </p:nvSpPr>
            <p:spPr>
              <a:xfrm>
                <a:off x="1122556" y="3290500"/>
                <a:ext cx="440505" cy="369332"/>
              </a:xfrm>
              <a:prstGeom prst="rect">
                <a:avLst/>
              </a:prstGeom>
              <a:blipFill>
                <a:blip r:embed="rId9"/>
                <a:stretch>
                  <a:fillRect l="-13889" r="-6944"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4551C920-EBEB-4CC4-B2AD-FB171E7F650A}"/>
                  </a:ext>
                </a:extLst>
              </p:cNvPr>
              <p:cNvSpPr txBox="1"/>
              <p:nvPr/>
            </p:nvSpPr>
            <p:spPr>
              <a:xfrm>
                <a:off x="1122556" y="3789518"/>
                <a:ext cx="42319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Δy</m:t>
                      </m:r>
                    </m:oMath>
                  </m:oMathPara>
                </a14:m>
                <a:endParaRPr kumimoji="1" lang="ja-JP" altLang="en-US" sz="2400" dirty="0"/>
              </a:p>
            </p:txBody>
          </p:sp>
        </mc:Choice>
        <mc:Fallback>
          <p:sp>
            <p:nvSpPr>
              <p:cNvPr id="13" name="テキスト ボックス 12">
                <a:extLst>
                  <a:ext uri="{FF2B5EF4-FFF2-40B4-BE49-F238E27FC236}">
                    <a16:creationId xmlns:a16="http://schemas.microsoft.com/office/drawing/2014/main" id="{4551C920-EBEB-4CC4-B2AD-FB171E7F650A}"/>
                  </a:ext>
                </a:extLst>
              </p:cNvPr>
              <p:cNvSpPr txBox="1">
                <a:spLocks noRot="1" noChangeAspect="1" noMove="1" noResize="1" noEditPoints="1" noAdjustHandles="1" noChangeArrowheads="1" noChangeShapeType="1" noTextEdit="1"/>
              </p:cNvSpPr>
              <p:nvPr/>
            </p:nvSpPr>
            <p:spPr>
              <a:xfrm>
                <a:off x="1122556" y="3789518"/>
                <a:ext cx="423193" cy="369332"/>
              </a:xfrm>
              <a:prstGeom prst="rect">
                <a:avLst/>
              </a:prstGeom>
              <a:blipFill>
                <a:blip r:embed="rId10"/>
                <a:stretch>
                  <a:fillRect l="-22857" r="-21429" b="-3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91289479-EB69-4113-ACE4-4FA35CDF0C45}"/>
                  </a:ext>
                </a:extLst>
              </p:cNvPr>
              <p:cNvSpPr txBox="1"/>
              <p:nvPr/>
            </p:nvSpPr>
            <p:spPr>
              <a:xfrm>
                <a:off x="1223160" y="4383590"/>
                <a:ext cx="23929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p:sp>
            <p:nvSpPr>
              <p:cNvPr id="14" name="テキスト ボックス 13">
                <a:extLst>
                  <a:ext uri="{FF2B5EF4-FFF2-40B4-BE49-F238E27FC236}">
                    <a16:creationId xmlns:a16="http://schemas.microsoft.com/office/drawing/2014/main" id="{91289479-EB69-4113-ACE4-4FA35CDF0C45}"/>
                  </a:ext>
                </a:extLst>
              </p:cNvPr>
              <p:cNvSpPr txBox="1">
                <a:spLocks noRot="1" noChangeAspect="1" noMove="1" noResize="1" noEditPoints="1" noAdjustHandles="1" noChangeArrowheads="1" noChangeShapeType="1" noTextEdit="1"/>
              </p:cNvSpPr>
              <p:nvPr/>
            </p:nvSpPr>
            <p:spPr>
              <a:xfrm>
                <a:off x="1223160" y="4383590"/>
                <a:ext cx="239296" cy="369332"/>
              </a:xfrm>
              <a:prstGeom prst="rect">
                <a:avLst/>
              </a:prstGeom>
              <a:blipFill>
                <a:blip r:embed="rId11"/>
                <a:stretch>
                  <a:fillRect l="-15385" r="-10256"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4449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t>実験手法</a:t>
            </a:r>
            <a:endParaRPr kumimoji="1" lang="en-US" altLang="ja-JP" dirty="0"/>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15</a:t>
            </a:fld>
            <a:endParaRPr kumimoji="1" lang="ja-JP" altLang="en-US"/>
          </a:p>
        </p:txBody>
      </p:sp>
    </p:spTree>
    <p:extLst>
      <p:ext uri="{BB962C8B-B14F-4D97-AF65-F5344CB8AC3E}">
        <p14:creationId xmlns:p14="http://schemas.microsoft.com/office/powerpoint/2010/main" val="3822741229"/>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0B09C2-8DC5-4BBA-84C5-43A6FFD8F112}"/>
              </a:ext>
            </a:extLst>
          </p:cNvPr>
          <p:cNvSpPr>
            <a:spLocks noGrp="1"/>
          </p:cNvSpPr>
          <p:nvPr>
            <p:ph type="title"/>
          </p:nvPr>
        </p:nvSpPr>
        <p:spPr/>
        <p:txBody>
          <a:bodyPr/>
          <a:lstStyle/>
          <a:p>
            <a:r>
              <a:rPr lang="ja-JP" altLang="en-US" dirty="0"/>
              <a:t>実験</a:t>
            </a:r>
            <a:r>
              <a:rPr lang="en-US" altLang="ja-JP" dirty="0"/>
              <a:t> </a:t>
            </a:r>
            <a:r>
              <a:rPr lang="ja-JP" altLang="en-US" dirty="0"/>
              <a:t>１</a:t>
            </a:r>
            <a:endParaRPr kumimoji="1" lang="ja-JP" altLang="en-US" dirty="0"/>
          </a:p>
        </p:txBody>
      </p:sp>
      <p:sp>
        <p:nvSpPr>
          <p:cNvPr id="4" name="スライド番号プレースホルダー 3">
            <a:extLst>
              <a:ext uri="{FF2B5EF4-FFF2-40B4-BE49-F238E27FC236}">
                <a16:creationId xmlns:a16="http://schemas.microsoft.com/office/drawing/2014/main" id="{60F04596-12B2-4A47-9518-9299B598E27D}"/>
              </a:ext>
            </a:extLst>
          </p:cNvPr>
          <p:cNvSpPr>
            <a:spLocks noGrp="1"/>
          </p:cNvSpPr>
          <p:nvPr>
            <p:ph type="sldNum" sz="quarter" idx="12"/>
          </p:nvPr>
        </p:nvSpPr>
        <p:spPr/>
        <p:txBody>
          <a:bodyPr/>
          <a:lstStyle/>
          <a:p>
            <a:fld id="{304739FC-810C-4CDC-B60F-21F1951FBC64}" type="slidenum">
              <a:rPr kumimoji="1" lang="ja-JP" altLang="en-US" smtClean="0"/>
              <a:t>16</a:t>
            </a:fld>
            <a:endParaRPr kumimoji="1" lang="ja-JP" altLang="en-US"/>
          </a:p>
        </p:txBody>
      </p:sp>
      <p:sp>
        <p:nvSpPr>
          <p:cNvPr id="41" name="正方形/長方形 40">
            <a:extLst>
              <a:ext uri="{FF2B5EF4-FFF2-40B4-BE49-F238E27FC236}">
                <a16:creationId xmlns:a16="http://schemas.microsoft.com/office/drawing/2014/main" id="{17AAAA96-D7D8-47C4-9466-CDD3322A2D17}"/>
              </a:ext>
            </a:extLst>
          </p:cNvPr>
          <p:cNvSpPr/>
          <p:nvPr/>
        </p:nvSpPr>
        <p:spPr>
          <a:xfrm>
            <a:off x="706581" y="1630400"/>
            <a:ext cx="6218326" cy="3711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kumimoji="1" lang="ja-JP" altLang="en-US" sz="3200" dirty="0"/>
              <a:t>類似度指標の評価</a:t>
            </a:r>
            <a:endParaRPr kumimoji="1" lang="en-US" altLang="ja-JP" sz="3200" dirty="0"/>
          </a:p>
          <a:p>
            <a:endParaRPr kumimoji="1" lang="en-US" altLang="ja-JP" sz="2400" dirty="0"/>
          </a:p>
          <a:p>
            <a:endParaRPr kumimoji="1" lang="en-US" altLang="ja-JP" sz="2400" dirty="0"/>
          </a:p>
          <a:p>
            <a:r>
              <a:rPr kumimoji="1" lang="ja-JP" altLang="en-US" sz="3600" dirty="0"/>
              <a:t>途中経過</a:t>
            </a:r>
            <a:endParaRPr kumimoji="1" lang="en-US" altLang="ja-JP" sz="3600" dirty="0"/>
          </a:p>
          <a:p>
            <a:r>
              <a:rPr kumimoji="1" lang="ja-JP" altLang="en-US" sz="2400" dirty="0"/>
              <a:t>線を書く順番</a:t>
            </a:r>
            <a:endParaRPr kumimoji="1" lang="en-US" altLang="ja-JP" sz="2400" dirty="0"/>
          </a:p>
          <a:p>
            <a:endParaRPr kumimoji="1" lang="en-US" altLang="ja-JP" sz="2800" dirty="0"/>
          </a:p>
          <a:p>
            <a:r>
              <a:rPr kumimoji="1" lang="ja-JP" altLang="en-US" sz="3600" dirty="0"/>
              <a:t>最終状態</a:t>
            </a:r>
            <a:endParaRPr kumimoji="1" lang="en-US" altLang="ja-JP" sz="3600" dirty="0"/>
          </a:p>
          <a:p>
            <a:r>
              <a:rPr kumimoji="1" lang="ja-JP" altLang="en-US" sz="2400" dirty="0"/>
              <a:t>書き終わった状態</a:t>
            </a:r>
          </a:p>
        </p:txBody>
      </p:sp>
    </p:spTree>
    <p:extLst>
      <p:ext uri="{BB962C8B-B14F-4D97-AF65-F5344CB8AC3E}">
        <p14:creationId xmlns:p14="http://schemas.microsoft.com/office/powerpoint/2010/main" val="361720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732-B63B-4FF3-9642-1F88EDC3369F}"/>
              </a:ext>
            </a:extLst>
          </p:cNvPr>
          <p:cNvSpPr>
            <a:spLocks noGrp="1"/>
          </p:cNvSpPr>
          <p:nvPr>
            <p:ph type="title"/>
          </p:nvPr>
        </p:nvSpPr>
        <p:spPr/>
        <p:txBody>
          <a:bodyPr/>
          <a:lstStyle/>
          <a:p>
            <a:r>
              <a:rPr kumimoji="1" lang="en-US" altLang="ja-JP" dirty="0"/>
              <a:t>A</a:t>
            </a:r>
            <a:r>
              <a:rPr lang="en-US" altLang="ja-JP" dirty="0"/>
              <a:t>.</a:t>
            </a:r>
            <a:r>
              <a:rPr lang="ja-JP" altLang="en-US" dirty="0"/>
              <a:t> </a:t>
            </a:r>
            <a:r>
              <a:rPr kumimoji="1" lang="en-US" altLang="ja-JP" dirty="0"/>
              <a:t>Sketch RNN</a:t>
            </a:r>
            <a:endParaRPr kumimoji="1" lang="ja-JP" altLang="en-US" dirty="0"/>
          </a:p>
        </p:txBody>
      </p:sp>
      <p:sp>
        <p:nvSpPr>
          <p:cNvPr id="3" name="コンテンツ プレースホルダー 2">
            <a:extLst>
              <a:ext uri="{FF2B5EF4-FFF2-40B4-BE49-F238E27FC236}">
                <a16:creationId xmlns:a16="http://schemas.microsoft.com/office/drawing/2014/main" id="{79068ACD-EDD6-43A9-96E8-F4929AA32D5C}"/>
              </a:ext>
            </a:extLst>
          </p:cNvPr>
          <p:cNvSpPr>
            <a:spLocks noGrp="1"/>
          </p:cNvSpPr>
          <p:nvPr>
            <p:ph idx="1"/>
          </p:nvPr>
        </p:nvSpPr>
        <p:spPr>
          <a:xfrm>
            <a:off x="822959" y="1661050"/>
            <a:ext cx="7543801" cy="1349780"/>
          </a:xfrm>
        </p:spPr>
        <p:txBody>
          <a:bodyPr>
            <a:normAutofit/>
          </a:bodyPr>
          <a:lstStyle/>
          <a:p>
            <a:r>
              <a:rPr lang="en-US" altLang="ja-JP" sz="2800" dirty="0"/>
              <a:t>Sketch RNN </a:t>
            </a:r>
            <a:r>
              <a:rPr lang="ja-JP" altLang="en-US" sz="2800" dirty="0"/>
              <a:t>のエンコーダ</a:t>
            </a:r>
            <a:endParaRPr lang="en-US" altLang="ja-JP" sz="2800" dirty="0"/>
          </a:p>
          <a:p>
            <a:r>
              <a:rPr lang="ja-JP" altLang="en-US" sz="2800" dirty="0"/>
              <a:t>コサイン類似度</a:t>
            </a:r>
            <a:endParaRPr lang="en-US" altLang="ja-JP" sz="2800" dirty="0"/>
          </a:p>
        </p:txBody>
      </p:sp>
      <p:sp>
        <p:nvSpPr>
          <p:cNvPr id="4" name="スライド番号プレースホルダー 3">
            <a:extLst>
              <a:ext uri="{FF2B5EF4-FFF2-40B4-BE49-F238E27FC236}">
                <a16:creationId xmlns:a16="http://schemas.microsoft.com/office/drawing/2014/main" id="{98E8A7E3-81C4-42CD-AB34-D7ECB3B897C0}"/>
              </a:ext>
            </a:extLst>
          </p:cNvPr>
          <p:cNvSpPr>
            <a:spLocks noGrp="1"/>
          </p:cNvSpPr>
          <p:nvPr>
            <p:ph type="sldNum" sz="quarter" idx="12"/>
          </p:nvPr>
        </p:nvSpPr>
        <p:spPr/>
        <p:txBody>
          <a:bodyPr/>
          <a:lstStyle/>
          <a:p>
            <a:fld id="{304739FC-810C-4CDC-B60F-21F1951FBC64}" type="slidenum">
              <a:rPr kumimoji="1" lang="ja-JP" altLang="en-US" smtClean="0"/>
              <a:t>17</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7D24026-6895-42FE-BCFA-0B3F8EB8B45C}"/>
                  </a:ext>
                </a:extLst>
              </p:cNvPr>
              <p:cNvSpPr txBox="1"/>
              <p:nvPr/>
            </p:nvSpPr>
            <p:spPr>
              <a:xfrm>
                <a:off x="2338014" y="3429000"/>
                <a:ext cx="4467971" cy="7822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𝑎</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𝑉</m:t>
                              </m:r>
                            </m:e>
                          </m:d>
                        </m:num>
                        <m:den>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e>
                              </m:d>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den>
                      </m:f>
                    </m:oMath>
                  </m:oMathPara>
                </a14:m>
                <a:endParaRPr kumimoji="1" lang="ja-JP" altLang="en-US" sz="2400" dirty="0"/>
              </a:p>
            </p:txBody>
          </p:sp>
        </mc:Choice>
        <mc:Fallback>
          <p:sp>
            <p:nvSpPr>
              <p:cNvPr id="5" name="テキスト ボックス 4">
                <a:extLst>
                  <a:ext uri="{FF2B5EF4-FFF2-40B4-BE49-F238E27FC236}">
                    <a16:creationId xmlns:a16="http://schemas.microsoft.com/office/drawing/2014/main" id="{B7D24026-6895-42FE-BCFA-0B3F8EB8B45C}"/>
                  </a:ext>
                </a:extLst>
              </p:cNvPr>
              <p:cNvSpPr txBox="1">
                <a:spLocks noRot="1" noChangeAspect="1" noMove="1" noResize="1" noEditPoints="1" noAdjustHandles="1" noChangeArrowheads="1" noChangeShapeType="1" noTextEdit="1"/>
              </p:cNvSpPr>
              <p:nvPr/>
            </p:nvSpPr>
            <p:spPr>
              <a:xfrm>
                <a:off x="2338014" y="3429000"/>
                <a:ext cx="4467971" cy="7822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7963AAF-0391-494C-8F41-DBBBCDE5D19C}"/>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6" name="テキスト ボックス 5">
                <a:extLst>
                  <a:ext uri="{FF2B5EF4-FFF2-40B4-BE49-F238E27FC236}">
                    <a16:creationId xmlns:a16="http://schemas.microsoft.com/office/drawing/2014/main" id="{A7963AAF-0391-494C-8F41-DBBBCDE5D19C}"/>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0959489-85FB-4CFB-9F67-D0DE2805DFDB}"/>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7" name="テキスト ボックス 6">
                <a:extLst>
                  <a:ext uri="{FF2B5EF4-FFF2-40B4-BE49-F238E27FC236}">
                    <a16:creationId xmlns:a16="http://schemas.microsoft.com/office/drawing/2014/main" id="{00959489-85FB-4CFB-9F67-D0DE2805DFDB}"/>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D3F2FEF6-B02B-45A7-AD55-F196169B3634}"/>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エンコーダ</a:t>
                </a:r>
              </a:p>
            </p:txBody>
          </p:sp>
        </mc:Choice>
        <mc:Fallback>
          <p:sp>
            <p:nvSpPr>
              <p:cNvPr id="8" name="テキスト ボックス 7">
                <a:extLst>
                  <a:ext uri="{FF2B5EF4-FFF2-40B4-BE49-F238E27FC236}">
                    <a16:creationId xmlns:a16="http://schemas.microsoft.com/office/drawing/2014/main" id="{D3F2FEF6-B02B-45A7-AD55-F196169B3634}"/>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3333"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319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17EA4-A163-45E5-B113-C735855F3D85}"/>
              </a:ext>
            </a:extLst>
          </p:cNvPr>
          <p:cNvSpPr>
            <a:spLocks noGrp="1"/>
          </p:cNvSpPr>
          <p:nvPr>
            <p:ph type="title"/>
          </p:nvPr>
        </p:nvSpPr>
        <p:spPr/>
        <p:txBody>
          <a:bodyPr/>
          <a:lstStyle/>
          <a:p>
            <a:r>
              <a:rPr kumimoji="1" lang="en-US" altLang="ja-JP" dirty="0"/>
              <a:t>B. AKAZE</a:t>
            </a:r>
            <a:endParaRPr kumimoji="1" lang="ja-JP" altLang="en-US" dirty="0"/>
          </a:p>
        </p:txBody>
      </p:sp>
      <p:sp>
        <p:nvSpPr>
          <p:cNvPr id="4" name="スライド番号プレースホルダー 3">
            <a:extLst>
              <a:ext uri="{FF2B5EF4-FFF2-40B4-BE49-F238E27FC236}">
                <a16:creationId xmlns:a16="http://schemas.microsoft.com/office/drawing/2014/main" id="{36B41C0A-C1EB-497F-9CAA-0CD0E49D20B8}"/>
              </a:ext>
            </a:extLst>
          </p:cNvPr>
          <p:cNvSpPr>
            <a:spLocks noGrp="1"/>
          </p:cNvSpPr>
          <p:nvPr>
            <p:ph type="sldNum" sz="quarter" idx="12"/>
          </p:nvPr>
        </p:nvSpPr>
        <p:spPr/>
        <p:txBody>
          <a:bodyPr/>
          <a:lstStyle/>
          <a:p>
            <a:fld id="{304739FC-810C-4CDC-B60F-21F1951FBC64}" type="slidenum">
              <a:rPr kumimoji="1" lang="ja-JP" altLang="en-US" smtClean="0"/>
              <a:t>18</a:t>
            </a:fld>
            <a:endParaRPr kumimoji="1" lang="ja-JP" altLang="en-US"/>
          </a:p>
        </p:txBody>
      </p:sp>
      <p:sp>
        <p:nvSpPr>
          <p:cNvPr id="5" name="コンテンツ プレースホルダー 2">
            <a:extLst>
              <a:ext uri="{FF2B5EF4-FFF2-40B4-BE49-F238E27FC236}">
                <a16:creationId xmlns:a16="http://schemas.microsoft.com/office/drawing/2014/main" id="{FC952DC1-9C3C-472B-B2E2-5E5220847C5A}"/>
              </a:ext>
            </a:extLst>
          </p:cNvPr>
          <p:cNvSpPr>
            <a:spLocks noGrp="1"/>
          </p:cNvSpPr>
          <p:nvPr>
            <p:ph idx="1"/>
          </p:nvPr>
        </p:nvSpPr>
        <p:spPr>
          <a:xfrm>
            <a:off x="822959" y="1661050"/>
            <a:ext cx="7543801" cy="1349780"/>
          </a:xfrm>
        </p:spPr>
        <p:txBody>
          <a:bodyPr>
            <a:normAutofit/>
          </a:bodyPr>
          <a:lstStyle/>
          <a:p>
            <a:r>
              <a:rPr lang="ja-JP" altLang="en-US" sz="2400" dirty="0"/>
              <a:t>最終状態の比較</a:t>
            </a:r>
            <a:endParaRPr lang="en-US" altLang="ja-JP" sz="2400" dirty="0"/>
          </a:p>
          <a:p>
            <a:r>
              <a:rPr lang="ja-JP" altLang="en-US" sz="2400" dirty="0"/>
              <a:t>従来（画質評価手法 </a:t>
            </a:r>
            <a:r>
              <a:rPr lang="en-US" altLang="ja-JP" sz="2400" dirty="0"/>
              <a:t>Structural Similarity (SSIM) </a:t>
            </a:r>
            <a:r>
              <a:rPr lang="ja-JP" altLang="en-US" sz="2400" dirty="0"/>
              <a:t>）</a:t>
            </a:r>
            <a:endParaRPr lang="en-US" altLang="ja-JP" sz="2400" dirty="0"/>
          </a:p>
          <a:p>
            <a:endParaRPr lang="en-US" altLang="ja-JP" sz="32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55DFEA88-8478-4D3D-A0CA-8A6950B414A9}"/>
                  </a:ext>
                </a:extLst>
              </p:cNvPr>
              <p:cNvSpPr txBox="1"/>
              <p:nvPr/>
            </p:nvSpPr>
            <p:spPr>
              <a:xfrm>
                <a:off x="1849232" y="3426382"/>
                <a:ext cx="5445536"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𝑏</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Sigmoid</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e>
                      </m:d>
                    </m:oMath>
                  </m:oMathPara>
                </a14:m>
                <a:endParaRPr kumimoji="1" lang="ja-JP" altLang="en-US" sz="2400" dirty="0"/>
              </a:p>
            </p:txBody>
          </p:sp>
        </mc:Choice>
        <mc:Fallback>
          <p:sp>
            <p:nvSpPr>
              <p:cNvPr id="6" name="テキスト ボックス 5">
                <a:extLst>
                  <a:ext uri="{FF2B5EF4-FFF2-40B4-BE49-F238E27FC236}">
                    <a16:creationId xmlns:a16="http://schemas.microsoft.com/office/drawing/2014/main" id="{55DFEA88-8478-4D3D-A0CA-8A6950B414A9}"/>
                  </a:ext>
                </a:extLst>
              </p:cNvPr>
              <p:cNvSpPr txBox="1">
                <a:spLocks noRot="1" noChangeAspect="1" noMove="1" noResize="1" noEditPoints="1" noAdjustHandles="1" noChangeArrowheads="1" noChangeShapeType="1" noTextEdit="1"/>
              </p:cNvSpPr>
              <p:nvPr/>
            </p:nvSpPr>
            <p:spPr>
              <a:xfrm>
                <a:off x="1849232" y="3426382"/>
                <a:ext cx="5445536" cy="369332"/>
              </a:xfrm>
              <a:prstGeom prst="rect">
                <a:avLst/>
              </a:prstGeom>
              <a:blipFill>
                <a:blip r:embed="rId3"/>
                <a:stretch>
                  <a:fillRect b="-377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11E9AF5B-8A6F-441E-81B3-091CEA59FA79}"/>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7" name="テキスト ボックス 6">
                <a:extLst>
                  <a:ext uri="{FF2B5EF4-FFF2-40B4-BE49-F238E27FC236}">
                    <a16:creationId xmlns:a16="http://schemas.microsoft.com/office/drawing/2014/main" id="{11E9AF5B-8A6F-441E-81B3-091CEA59FA79}"/>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24BC209-30E1-4170-8385-C572F6DF6396}"/>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8" name="テキスト ボックス 7">
                <a:extLst>
                  <a:ext uri="{FF2B5EF4-FFF2-40B4-BE49-F238E27FC236}">
                    <a16:creationId xmlns:a16="http://schemas.microsoft.com/office/drawing/2014/main" id="{424BC209-30E1-4170-8385-C572F6DF6396}"/>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CADC1A27-8209-46F3-95EE-9BF2E5821DB8}"/>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A</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oMath>
                </a14:m>
                <a:r>
                  <a:rPr kumimoji="1" lang="ja-JP" altLang="en-US" sz="2400" dirty="0"/>
                  <a:t>  </a:t>
                </a:r>
                <a:r>
                  <a:rPr kumimoji="1" lang="en-US" altLang="ja-JP" sz="2400" dirty="0"/>
                  <a:t>AKAZE</a:t>
                </a:r>
                <a:endParaRPr kumimoji="1" lang="ja-JP" altLang="en-US" sz="2400" dirty="0"/>
              </a:p>
            </p:txBody>
          </p:sp>
        </mc:Choice>
        <mc:Fallback>
          <p:sp>
            <p:nvSpPr>
              <p:cNvPr id="9" name="テキスト ボックス 8">
                <a:extLst>
                  <a:ext uri="{FF2B5EF4-FFF2-40B4-BE49-F238E27FC236}">
                    <a16:creationId xmlns:a16="http://schemas.microsoft.com/office/drawing/2014/main" id="{CADC1A27-8209-46F3-95EE-9BF2E5821DB8}"/>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6667"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D6EBD6C-BFB3-4820-A044-E6DEB93142D6}"/>
                  </a:ext>
                </a:extLst>
              </p:cNvPr>
              <p:cNvSpPr txBox="1"/>
              <p:nvPr/>
            </p:nvSpPr>
            <p:spPr>
              <a:xfrm>
                <a:off x="3959022" y="5400369"/>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C</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補正関数</a:t>
                </a:r>
              </a:p>
            </p:txBody>
          </p:sp>
        </mc:Choice>
        <mc:Fallback>
          <p:sp>
            <p:nvSpPr>
              <p:cNvPr id="10" name="テキスト ボックス 9">
                <a:extLst>
                  <a:ext uri="{FF2B5EF4-FFF2-40B4-BE49-F238E27FC236}">
                    <a16:creationId xmlns:a16="http://schemas.microsoft.com/office/drawing/2014/main" id="{0D6EBD6C-BFB3-4820-A044-E6DEB93142D6}"/>
                  </a:ext>
                </a:extLst>
              </p:cNvPr>
              <p:cNvSpPr txBox="1">
                <a:spLocks noRot="1" noChangeAspect="1" noMove="1" noResize="1" noEditPoints="1" noAdjustHandles="1" noChangeArrowheads="1" noChangeShapeType="1" noTextEdit="1"/>
              </p:cNvSpPr>
              <p:nvPr/>
            </p:nvSpPr>
            <p:spPr>
              <a:xfrm>
                <a:off x="3959022" y="5400369"/>
                <a:ext cx="2705690" cy="369332"/>
              </a:xfrm>
              <a:prstGeom prst="rect">
                <a:avLst/>
              </a:prstGeom>
              <a:blipFill>
                <a:blip r:embed="rId7"/>
                <a:stretch>
                  <a:fillRect l="-3829" t="-23333"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2235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17EA4-A163-45E5-B113-C735855F3D85}"/>
              </a:ext>
            </a:extLst>
          </p:cNvPr>
          <p:cNvSpPr>
            <a:spLocks noGrp="1"/>
          </p:cNvSpPr>
          <p:nvPr>
            <p:ph type="title"/>
          </p:nvPr>
        </p:nvSpPr>
        <p:spPr/>
        <p:txBody>
          <a:bodyPr/>
          <a:lstStyle/>
          <a:p>
            <a:r>
              <a:rPr kumimoji="1" lang="en-US" altLang="ja-JP" dirty="0"/>
              <a:t>B. AKAZE</a:t>
            </a:r>
            <a:endParaRPr kumimoji="1" lang="ja-JP" altLang="en-US" dirty="0"/>
          </a:p>
        </p:txBody>
      </p:sp>
      <p:sp>
        <p:nvSpPr>
          <p:cNvPr id="4" name="スライド番号プレースホルダー 3">
            <a:extLst>
              <a:ext uri="{FF2B5EF4-FFF2-40B4-BE49-F238E27FC236}">
                <a16:creationId xmlns:a16="http://schemas.microsoft.com/office/drawing/2014/main" id="{36B41C0A-C1EB-497F-9CAA-0CD0E49D20B8}"/>
              </a:ext>
            </a:extLst>
          </p:cNvPr>
          <p:cNvSpPr>
            <a:spLocks noGrp="1"/>
          </p:cNvSpPr>
          <p:nvPr>
            <p:ph type="sldNum" sz="quarter" idx="12"/>
          </p:nvPr>
        </p:nvSpPr>
        <p:spPr/>
        <p:txBody>
          <a:bodyPr/>
          <a:lstStyle/>
          <a:p>
            <a:fld id="{304739FC-810C-4CDC-B60F-21F1951FBC64}" type="slidenum">
              <a:rPr kumimoji="1" lang="ja-JP" altLang="en-US" smtClean="0"/>
              <a:t>19</a:t>
            </a:fld>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55DFEA88-8478-4D3D-A0CA-8A6950B414A9}"/>
                  </a:ext>
                </a:extLst>
              </p:cNvPr>
              <p:cNvSpPr txBox="1"/>
              <p:nvPr/>
            </p:nvSpPr>
            <p:spPr>
              <a:xfrm>
                <a:off x="1849232" y="2489678"/>
                <a:ext cx="5445536" cy="6938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120−</m:t>
                          </m:r>
                          <m:r>
                            <a:rPr kumimoji="1" lang="en-US" altLang="ja-JP" sz="2400" b="0" i="1" smtClean="0">
                              <a:latin typeface="Cambria Math" panose="02040503050406030204" pitchFamily="18" charset="0"/>
                            </a:rPr>
                            <m:t>𝑥</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p:sp>
            <p:nvSpPr>
              <p:cNvPr id="6" name="テキスト ボックス 5">
                <a:extLst>
                  <a:ext uri="{FF2B5EF4-FFF2-40B4-BE49-F238E27FC236}">
                    <a16:creationId xmlns:a16="http://schemas.microsoft.com/office/drawing/2014/main" id="{55DFEA88-8478-4D3D-A0CA-8A6950B414A9}"/>
                  </a:ext>
                </a:extLst>
              </p:cNvPr>
              <p:cNvSpPr txBox="1">
                <a:spLocks noRot="1" noChangeAspect="1" noMove="1" noResize="1" noEditPoints="1" noAdjustHandles="1" noChangeArrowheads="1" noChangeShapeType="1" noTextEdit="1"/>
              </p:cNvSpPr>
              <p:nvPr/>
            </p:nvSpPr>
            <p:spPr>
              <a:xfrm>
                <a:off x="1849232" y="2489678"/>
                <a:ext cx="5445536" cy="69384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11E9AF5B-8A6F-441E-81B3-091CEA59FA79}"/>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7" name="テキスト ボックス 6">
                <a:extLst>
                  <a:ext uri="{FF2B5EF4-FFF2-40B4-BE49-F238E27FC236}">
                    <a16:creationId xmlns:a16="http://schemas.microsoft.com/office/drawing/2014/main" id="{11E9AF5B-8A6F-441E-81B3-091CEA59FA79}"/>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24BC209-30E1-4170-8385-C572F6DF6396}"/>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8" name="テキスト ボックス 7">
                <a:extLst>
                  <a:ext uri="{FF2B5EF4-FFF2-40B4-BE49-F238E27FC236}">
                    <a16:creationId xmlns:a16="http://schemas.microsoft.com/office/drawing/2014/main" id="{424BC209-30E1-4170-8385-C572F6DF6396}"/>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CADC1A27-8209-46F3-95EE-9BF2E5821DB8}"/>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A</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oMath>
                </a14:m>
                <a:r>
                  <a:rPr kumimoji="1" lang="ja-JP" altLang="en-US" sz="2400" dirty="0"/>
                  <a:t>  </a:t>
                </a:r>
                <a:r>
                  <a:rPr kumimoji="1" lang="en-US" altLang="ja-JP" sz="2400" dirty="0"/>
                  <a:t>AKAZE</a:t>
                </a:r>
                <a:endParaRPr kumimoji="1" lang="ja-JP" altLang="en-US" sz="2400" dirty="0"/>
              </a:p>
            </p:txBody>
          </p:sp>
        </mc:Choice>
        <mc:Fallback>
          <p:sp>
            <p:nvSpPr>
              <p:cNvPr id="9" name="テキスト ボックス 8">
                <a:extLst>
                  <a:ext uri="{FF2B5EF4-FFF2-40B4-BE49-F238E27FC236}">
                    <a16:creationId xmlns:a16="http://schemas.microsoft.com/office/drawing/2014/main" id="{CADC1A27-8209-46F3-95EE-9BF2E5821DB8}"/>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6667"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D6EBD6C-BFB3-4820-A044-E6DEB93142D6}"/>
                  </a:ext>
                </a:extLst>
              </p:cNvPr>
              <p:cNvSpPr txBox="1"/>
              <p:nvPr/>
            </p:nvSpPr>
            <p:spPr>
              <a:xfrm>
                <a:off x="3959022" y="5400369"/>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C</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補正関数</a:t>
                </a:r>
              </a:p>
            </p:txBody>
          </p:sp>
        </mc:Choice>
        <mc:Fallback>
          <p:sp>
            <p:nvSpPr>
              <p:cNvPr id="10" name="テキスト ボックス 9">
                <a:extLst>
                  <a:ext uri="{FF2B5EF4-FFF2-40B4-BE49-F238E27FC236}">
                    <a16:creationId xmlns:a16="http://schemas.microsoft.com/office/drawing/2014/main" id="{0D6EBD6C-BFB3-4820-A044-E6DEB93142D6}"/>
                  </a:ext>
                </a:extLst>
              </p:cNvPr>
              <p:cNvSpPr txBox="1">
                <a:spLocks noRot="1" noChangeAspect="1" noMove="1" noResize="1" noEditPoints="1" noAdjustHandles="1" noChangeArrowheads="1" noChangeShapeType="1" noTextEdit="1"/>
              </p:cNvSpPr>
              <p:nvPr/>
            </p:nvSpPr>
            <p:spPr>
              <a:xfrm>
                <a:off x="3959022" y="5400369"/>
                <a:ext cx="2705690" cy="369332"/>
              </a:xfrm>
              <a:prstGeom prst="rect">
                <a:avLst/>
              </a:prstGeom>
              <a:blipFill>
                <a:blip r:embed="rId7"/>
                <a:stretch>
                  <a:fillRect l="-3829" t="-23333"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76D2BE-91C3-4A1A-8104-E0A0786DBC30}"/>
                  </a:ext>
                </a:extLst>
              </p:cNvPr>
              <p:cNvSpPr txBox="1"/>
              <p:nvPr/>
            </p:nvSpPr>
            <p:spPr>
              <a:xfrm>
                <a:off x="1813903" y="3500249"/>
                <a:ext cx="5445536" cy="69147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p:sp>
            <p:nvSpPr>
              <p:cNvPr id="11" name="テキスト ボックス 10">
                <a:extLst>
                  <a:ext uri="{FF2B5EF4-FFF2-40B4-BE49-F238E27FC236}">
                    <a16:creationId xmlns:a16="http://schemas.microsoft.com/office/drawing/2014/main" id="{5576D2BE-91C3-4A1A-8104-E0A0786DBC30}"/>
                  </a:ext>
                </a:extLst>
              </p:cNvPr>
              <p:cNvSpPr txBox="1">
                <a:spLocks noRot="1" noChangeAspect="1" noMove="1" noResize="1" noEditPoints="1" noAdjustHandles="1" noChangeArrowheads="1" noChangeShapeType="1" noTextEdit="1"/>
              </p:cNvSpPr>
              <p:nvPr/>
            </p:nvSpPr>
            <p:spPr>
              <a:xfrm>
                <a:off x="1813903" y="3500249"/>
                <a:ext cx="5445536" cy="691471"/>
              </a:xfrm>
              <a:prstGeom prst="rect">
                <a:avLst/>
              </a:prstGeom>
              <a:blipFill>
                <a:blip r:embed="rId8"/>
                <a:stretch>
                  <a:fillRect/>
                </a:stretch>
              </a:blipFill>
            </p:spPr>
            <p:txBody>
              <a:bodyPr/>
              <a:lstStyle/>
              <a:p>
                <a:r>
                  <a:rPr lang="ja-JP" altLang="en-US">
                    <a:noFill/>
                  </a:rPr>
                  <a:t> </a:t>
                </a:r>
              </a:p>
            </p:txBody>
          </p:sp>
        </mc:Fallback>
      </mc:AlternateContent>
      <p:sp>
        <p:nvSpPr>
          <p:cNvPr id="12" name="コンテンツ プレースホルダー 11">
            <a:extLst>
              <a:ext uri="{FF2B5EF4-FFF2-40B4-BE49-F238E27FC236}">
                <a16:creationId xmlns:a16="http://schemas.microsoft.com/office/drawing/2014/main" id="{4F37B18E-E0FA-42C9-B166-E1DCEE3C580E}"/>
              </a:ext>
            </a:extLst>
          </p:cNvPr>
          <p:cNvSpPr>
            <a:spLocks noGrp="1"/>
          </p:cNvSpPr>
          <p:nvPr>
            <p:ph idx="1"/>
          </p:nvPr>
        </p:nvSpPr>
        <p:spPr>
          <a:xfrm>
            <a:off x="822959" y="1661049"/>
            <a:ext cx="7543801" cy="691471"/>
          </a:xfrm>
        </p:spPr>
        <p:txBody>
          <a:bodyPr>
            <a:normAutofit/>
          </a:bodyPr>
          <a:lstStyle/>
          <a:p>
            <a:r>
              <a:rPr lang="ja-JP" altLang="en-US" sz="2800" dirty="0"/>
              <a:t>補正関数</a:t>
            </a:r>
          </a:p>
        </p:txBody>
      </p:sp>
    </p:spTree>
    <p:extLst>
      <p:ext uri="{BB962C8B-B14F-4D97-AF65-F5344CB8AC3E}">
        <p14:creationId xmlns:p14="http://schemas.microsoft.com/office/powerpoint/2010/main" val="245486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t>はじめに</a:t>
            </a:r>
            <a:endParaRPr kumimoji="1" lang="en-US" altLang="ja-JP" dirty="0"/>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kumimoji="1" lang="ja-JP" altLang="en-US" dirty="0"/>
              <a:t>実験手法</a:t>
            </a:r>
            <a:endParaRPr kumimoji="1" lang="en-US" altLang="ja-JP" dirty="0"/>
          </a:p>
          <a:p>
            <a:pPr marL="742950" indent="-742950">
              <a:buFont typeface="+mj-lt"/>
              <a:buAutoNum type="arabicPeriod"/>
            </a:pPr>
            <a:r>
              <a:rPr lang="ja-JP" altLang="en-US" dirty="0"/>
              <a:t>実験結果</a:t>
            </a:r>
            <a:endParaRPr kumimoji="1" lang="en-US" altLang="ja-JP" dirty="0"/>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a:t>
            </a:fld>
            <a:endParaRPr kumimoji="1" lang="ja-JP" altLang="en-US"/>
          </a:p>
        </p:txBody>
      </p:sp>
    </p:spTree>
    <p:extLst>
      <p:ext uri="{BB962C8B-B14F-4D97-AF65-F5344CB8AC3E}">
        <p14:creationId xmlns:p14="http://schemas.microsoft.com/office/powerpoint/2010/main" val="3897319291"/>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1908C-1E8E-4B6E-A383-63DD4130C407}"/>
              </a:ext>
            </a:extLst>
          </p:cNvPr>
          <p:cNvSpPr>
            <a:spLocks noGrp="1"/>
          </p:cNvSpPr>
          <p:nvPr>
            <p:ph type="title"/>
          </p:nvPr>
        </p:nvSpPr>
        <p:spPr/>
        <p:txBody>
          <a:bodyPr/>
          <a:lstStyle/>
          <a:p>
            <a:r>
              <a:rPr kumimoji="1" lang="en-US" altLang="ja-JP" dirty="0"/>
              <a:t>C. Sketch RNN + AKAZE</a:t>
            </a:r>
            <a:endParaRPr kumimoji="1" lang="ja-JP" altLang="en-US" dirty="0"/>
          </a:p>
        </p:txBody>
      </p:sp>
      <p:sp>
        <p:nvSpPr>
          <p:cNvPr id="4" name="スライド番号プレースホルダー 3">
            <a:extLst>
              <a:ext uri="{FF2B5EF4-FFF2-40B4-BE49-F238E27FC236}">
                <a16:creationId xmlns:a16="http://schemas.microsoft.com/office/drawing/2014/main" id="{2AB1EA27-73A1-4C87-A6C7-2455E9EE4ADD}"/>
              </a:ext>
            </a:extLst>
          </p:cNvPr>
          <p:cNvSpPr>
            <a:spLocks noGrp="1"/>
          </p:cNvSpPr>
          <p:nvPr>
            <p:ph type="sldNum" sz="quarter" idx="12"/>
          </p:nvPr>
        </p:nvSpPr>
        <p:spPr/>
        <p:txBody>
          <a:bodyPr/>
          <a:lstStyle/>
          <a:p>
            <a:fld id="{304739FC-810C-4CDC-B60F-21F1951FBC64}" type="slidenum">
              <a:rPr kumimoji="1" lang="ja-JP" altLang="en-US" smtClean="0"/>
              <a:t>20</a:t>
            </a:fld>
            <a:endParaRPr kumimoji="1" lang="ja-JP" altLang="en-US"/>
          </a:p>
        </p:txBody>
      </p:sp>
      <p:sp>
        <p:nvSpPr>
          <p:cNvPr id="5" name="コンテンツ プレースホルダー 2">
            <a:extLst>
              <a:ext uri="{FF2B5EF4-FFF2-40B4-BE49-F238E27FC236}">
                <a16:creationId xmlns:a16="http://schemas.microsoft.com/office/drawing/2014/main" id="{B957215A-8C5D-4967-B469-5039222DFE63}"/>
              </a:ext>
            </a:extLst>
          </p:cNvPr>
          <p:cNvSpPr>
            <a:spLocks noGrp="1"/>
          </p:cNvSpPr>
          <p:nvPr>
            <p:ph idx="1"/>
          </p:nvPr>
        </p:nvSpPr>
        <p:spPr>
          <a:xfrm>
            <a:off x="822959" y="1661050"/>
            <a:ext cx="7543801" cy="1349780"/>
          </a:xfrm>
        </p:spPr>
        <p:txBody>
          <a:bodyPr>
            <a:normAutofit/>
          </a:bodyPr>
          <a:lstStyle/>
          <a:p>
            <a:r>
              <a:rPr lang="ja-JP" altLang="en-US" sz="2800" dirty="0"/>
              <a:t>途中経過と最終状態の両方を考慮</a:t>
            </a:r>
            <a:endParaRPr lang="en-US" altLang="ja-JP" sz="28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ED2C4D75-60C9-4A60-95DB-E8E8ECDF466B}"/>
                  </a:ext>
                </a:extLst>
              </p:cNvPr>
              <p:cNvSpPr txBox="1"/>
              <p:nvPr/>
            </p:nvSpPr>
            <p:spPr>
              <a:xfrm>
                <a:off x="2338014" y="3429000"/>
                <a:ext cx="446797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𝑐</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𝑆</m:t>
                          </m:r>
                        </m:e>
                        <m:sub>
                          <m:r>
                            <a:rPr kumimoji="1" lang="en-US" altLang="ja-JP" sz="2400" i="1">
                              <a:latin typeface="Cambria Math" panose="02040503050406030204" pitchFamily="18" charset="0"/>
                            </a:rPr>
                            <m:t>𝑎</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𝑈</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𝑉</m:t>
                          </m:r>
                        </m:e>
                      </m:d>
                      <m:r>
                        <a:rPr kumimoji="1" lang="en-US" altLang="ja-JP" sz="2400" i="1">
                          <a:latin typeface="Cambria Math" panose="02040503050406030204" pitchFamily="18" charset="0"/>
                        </a:rPr>
                        <m:t>+</m:t>
                      </m:r>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𝑆</m:t>
                          </m:r>
                        </m:e>
                        <m:sub>
                          <m:r>
                            <a:rPr kumimoji="1" lang="en-US" altLang="ja-JP" sz="2400" i="1">
                              <a:latin typeface="Cambria Math" panose="02040503050406030204" pitchFamily="18" charset="0"/>
                            </a:rPr>
                            <m:t>𝑏</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𝑈</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𝑉</m:t>
                          </m:r>
                        </m:e>
                      </m:d>
                    </m:oMath>
                  </m:oMathPara>
                </a14:m>
                <a:endParaRPr kumimoji="1" lang="ja-JP" altLang="en-US" sz="2400" dirty="0"/>
              </a:p>
            </p:txBody>
          </p:sp>
        </mc:Choice>
        <mc:Fallback>
          <p:sp>
            <p:nvSpPr>
              <p:cNvPr id="6" name="テキスト ボックス 5">
                <a:extLst>
                  <a:ext uri="{FF2B5EF4-FFF2-40B4-BE49-F238E27FC236}">
                    <a16:creationId xmlns:a16="http://schemas.microsoft.com/office/drawing/2014/main" id="{ED2C4D75-60C9-4A60-95DB-E8E8ECDF466B}"/>
                  </a:ext>
                </a:extLst>
              </p:cNvPr>
              <p:cNvSpPr txBox="1">
                <a:spLocks noRot="1" noChangeAspect="1" noMove="1" noResize="1" noEditPoints="1" noAdjustHandles="1" noChangeArrowheads="1" noChangeShapeType="1" noTextEdit="1"/>
              </p:cNvSpPr>
              <p:nvPr/>
            </p:nvSpPr>
            <p:spPr>
              <a:xfrm>
                <a:off x="2338014" y="3429000"/>
                <a:ext cx="4467971" cy="369332"/>
              </a:xfrm>
              <a:prstGeom prst="rect">
                <a:avLst/>
              </a:prstGeom>
              <a:blipFill>
                <a:blip r:embed="rId3"/>
                <a:stretch>
                  <a:fillRect b="-1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873CB99-58D0-471D-84FB-5DD5173516FE}"/>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7" name="テキスト ボックス 6">
                <a:extLst>
                  <a:ext uri="{FF2B5EF4-FFF2-40B4-BE49-F238E27FC236}">
                    <a16:creationId xmlns:a16="http://schemas.microsoft.com/office/drawing/2014/main" id="{8873CB99-58D0-471D-84FB-5DD5173516FE}"/>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5C2B60C8-5133-4A96-B644-E522ADE70D82}"/>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8" name="テキスト ボックス 7">
                <a:extLst>
                  <a:ext uri="{FF2B5EF4-FFF2-40B4-BE49-F238E27FC236}">
                    <a16:creationId xmlns:a16="http://schemas.microsoft.com/office/drawing/2014/main" id="{5C2B60C8-5133-4A96-B644-E522ADE70D82}"/>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99518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normAutofit/>
          </a:bodyPr>
          <a:lstStyle/>
          <a:p>
            <a:r>
              <a:rPr kumimoji="1" lang="ja-JP" altLang="en-US" dirty="0"/>
              <a:t>実験</a:t>
            </a:r>
            <a:r>
              <a:rPr kumimoji="1" lang="en-US" altLang="ja-JP" dirty="0"/>
              <a:t> </a:t>
            </a:r>
            <a:r>
              <a:rPr kumimoji="1" lang="ja-JP" altLang="en-US" dirty="0"/>
              <a:t>： パラメータ</a:t>
            </a:r>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21</a:t>
            </a:fld>
            <a:endParaRPr kumimoji="1" lang="ja-JP" altLang="en-US"/>
          </a:p>
        </p:txBody>
      </p:sp>
      <mc:AlternateContent xmlns:mc="http://schemas.openxmlformats.org/markup-compatibility/2006">
        <mc:Choice xmlns:a14="http://schemas.microsoft.com/office/drawing/2010/main" Requires="a14">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3134004189"/>
                  </p:ext>
                </p:extLst>
              </p:nvPr>
            </p:nvGraphicFramePr>
            <p:xfrm>
              <a:off x="822325" y="1893236"/>
              <a:ext cx="7543800" cy="4025075"/>
            </p:xfrm>
            <a:graphic>
              <a:graphicData uri="http://schemas.openxmlformats.org/drawingml/2006/table">
                <a:tbl>
                  <a:tblPr firstRow="1" bandRow="1">
                    <a:tableStyleId>{8EC20E35-A176-4012-BC5E-935CFFF8708E}</a:tableStyleId>
                  </a:tblPr>
                  <a:tblGrid>
                    <a:gridCol w="2478436">
                      <a:extLst>
                        <a:ext uri="{9D8B030D-6E8A-4147-A177-3AD203B41FA5}">
                          <a16:colId xmlns:a16="http://schemas.microsoft.com/office/drawing/2014/main" val="3294734784"/>
                        </a:ext>
                      </a:extLst>
                    </a:gridCol>
                    <a:gridCol w="5065364">
                      <a:extLst>
                        <a:ext uri="{9D8B030D-6E8A-4147-A177-3AD203B41FA5}">
                          <a16:colId xmlns:a16="http://schemas.microsoft.com/office/drawing/2014/main" val="3247234136"/>
                        </a:ext>
                      </a:extLst>
                    </a:gridCol>
                  </a:tblGrid>
                  <a:tr h="370840">
                    <a:tc gridSpan="2">
                      <a:txBody>
                        <a:bodyPr/>
                        <a:lstStyle/>
                        <a:p>
                          <a:pPr algn="ctr"/>
                          <a:r>
                            <a:rPr kumimoji="1" lang="en-US" altLang="ja-JP" sz="2000" b="1" dirty="0">
                              <a:solidFill>
                                <a:sysClr val="windowText" lastClr="000000"/>
                              </a:solidFill>
                              <a:latin typeface="+mj-ea"/>
                              <a:ea typeface="+mj-ea"/>
                            </a:rPr>
                            <a:t>Sketch RNN</a:t>
                          </a:r>
                          <a:endParaRPr kumimoji="1" lang="ja-JP" altLang="en-US" sz="2000" b="1" dirty="0">
                            <a:solidFill>
                              <a:sysClr val="windowText" lastClr="000000"/>
                            </a:solidFill>
                            <a:latin typeface="+mj-ea"/>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algn="ctr"/>
                          <a:r>
                            <a:rPr lang="ja-JP" altLang="en-US" dirty="0"/>
                            <a:t>学習 </a:t>
                          </a:r>
                          <a:r>
                            <a:rPr lang="en-US" altLang="ja-JP" dirty="0"/>
                            <a:t>step</a:t>
                          </a:r>
                          <a:endParaRPr lang="ja-JP" altLang="en-US" dirty="0"/>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800" b="0" kern="1200" dirty="0">
                              <a:solidFill>
                                <a:schemeClr val="dk1"/>
                              </a:solidFill>
                              <a:effectLst/>
                              <a:latin typeface="+mn-lt"/>
                              <a:ea typeface="+mn-ea"/>
                              <a:cs typeface="+mn-cs"/>
                            </a:rPr>
                            <a:t>150,000</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467951"/>
                      </a:ext>
                    </a:extLst>
                  </a:tr>
                  <a:tr h="370840">
                    <a:tc>
                      <a:txBody>
                        <a:bodyPr/>
                        <a:lstStyle/>
                        <a:p>
                          <a:pPr lvl="0" algn="ctr"/>
                          <a:r>
                            <a:rPr kumimoji="1" lang="ja-JP" altLang="en-US" sz="2000" b="0" i="0" dirty="0">
                              <a:latin typeface="+mn-lt"/>
                              <a:ea typeface="+mj-ea"/>
                            </a:rPr>
                            <a:t>潜在変数 </a:t>
                          </a:r>
                          <a:r>
                            <a:rPr kumimoji="1" lang="en-US" altLang="ja-JP" sz="2000" b="0" i="0" dirty="0">
                              <a:latin typeface="+mn-lt"/>
                              <a:ea typeface="+mj-ea"/>
                            </a:rPr>
                            <a:t>z </a:t>
                          </a:r>
                          <a:r>
                            <a:rPr kumimoji="1" lang="ja-JP" altLang="en-US" sz="2000" b="0" i="0" dirty="0">
                              <a:latin typeface="+mn-lt"/>
                              <a:ea typeface="+mj-ea"/>
                            </a:rPr>
                            <a:t>の次元</a:t>
                          </a:r>
                          <a:r>
                            <a:rPr kumimoji="1" lang="en-US" altLang="ja-JP" sz="2000" b="0" i="0" dirty="0">
                              <a:latin typeface="+mn-lt"/>
                              <a:ea typeface="+mj-ea"/>
                            </a:rPr>
                            <a:t> </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2000" dirty="0">
                              <a:latin typeface="+mn-lt"/>
                              <a:ea typeface="+mj-ea"/>
                            </a:rPr>
                            <a:t>128</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956040"/>
                      </a:ext>
                    </a:extLst>
                  </a:tr>
                  <a:tr h="370840">
                    <a:tc>
                      <a:txBody>
                        <a:bodyPr/>
                        <a:lstStyle/>
                        <a:p>
                          <a:pPr lvl="0" algn="ctr"/>
                          <a:r>
                            <a:rPr kumimoji="1" lang="ja-JP" altLang="en-US" sz="2000" b="0" i="0" dirty="0">
                              <a:latin typeface="+mn-lt"/>
                              <a:ea typeface="+mj-ea"/>
                            </a:rPr>
                            <a:t>学習率</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dirty="0">
                              <a:latin typeface="+mn-lt"/>
                              <a:ea typeface="+mj-ea"/>
                            </a:rPr>
                            <a:t>0.001</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99682"/>
                      </a:ext>
                    </a:extLst>
                  </a:tr>
                  <a:tr h="370840">
                    <a:tc>
                      <a:txBody>
                        <a:bodyPr/>
                        <a:lstStyle/>
                        <a:p>
                          <a:pPr lvl="0" algn="ct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j-ea"/>
                                  </a:rPr>
                                  <m:t>温度</m:t>
                                </m:r>
                                <m:r>
                                  <a:rPr kumimoji="1" lang="en-US" altLang="ja-JP" sz="2000" b="0" i="1" smtClean="0">
                                    <a:latin typeface="Cambria Math" panose="02040503050406030204" pitchFamily="18" charset="0"/>
                                    <a:ea typeface="+mj-ea"/>
                                  </a:rPr>
                                  <m:t> </m:t>
                                </m:r>
                                <m:r>
                                  <a:rPr kumimoji="1" lang="en-US" altLang="ja-JP" sz="2000" b="0" i="1" smtClean="0">
                                    <a:latin typeface="Cambria Math" panose="02040503050406030204" pitchFamily="18" charset="0"/>
                                    <a:ea typeface="+mj-ea"/>
                                  </a:rPr>
                                  <m:t>𝜏</m:t>
                                </m:r>
                              </m:oMath>
                            </m:oMathPara>
                          </a14:m>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0.01</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6973751"/>
                      </a:ext>
                    </a:extLst>
                  </a:tr>
                  <a:tr h="370840">
                    <a:tc>
                      <a:txBody>
                        <a:bodyPr/>
                        <a:lstStyle/>
                        <a:p>
                          <a:pPr lvl="0" algn="ctr"/>
                          <a:r>
                            <a:rPr kumimoji="1" lang="ja-JP" altLang="en-US" sz="2000" b="0" i="0" dirty="0">
                              <a:latin typeface="+mn-lt"/>
                              <a:ea typeface="+mj-ea"/>
                            </a:rPr>
                            <a:t>比較クラス</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Sheep</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9525336"/>
                      </a:ext>
                    </a:extLst>
                  </a:tr>
                  <a:tr h="370840">
                    <a:tc>
                      <a:txBody>
                        <a:bodyPr/>
                        <a:lstStyle/>
                        <a:p>
                          <a:pPr lvl="0" algn="ctr"/>
                          <a:r>
                            <a:rPr kumimoji="1" lang="ja-JP" altLang="en-US" sz="2000" b="0" i="0" dirty="0">
                              <a:latin typeface="+mn-lt"/>
                              <a:ea typeface="+mj-ea"/>
                            </a:rPr>
                            <a:t>比較スケッチ</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10 </a:t>
                          </a:r>
                          <a:r>
                            <a:rPr kumimoji="1" lang="ja-JP" altLang="en-US" sz="2000" b="0" i="0" kern="1200" dirty="0">
                              <a:solidFill>
                                <a:schemeClr val="dk1"/>
                              </a:solidFill>
                              <a:effectLst/>
                              <a:latin typeface="+mn-lt"/>
                              <a:ea typeface="+mn-ea"/>
                              <a:cs typeface="+mn-cs"/>
                            </a:rPr>
                            <a:t>枚</a:t>
                          </a:r>
                          <a:endParaRPr kumimoji="1" lang="en-US" altLang="ja-JP" sz="2000" b="0" i="0" kern="1200" dirty="0">
                            <a:solidFill>
                              <a:schemeClr val="dk1"/>
                            </a:solidFill>
                            <a:effectLst/>
                            <a:latin typeface="+mn-lt"/>
                            <a:ea typeface="+mn-ea"/>
                            <a:cs typeface="+mn-cs"/>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905203"/>
                      </a:ext>
                    </a:extLst>
                  </a:tr>
                </a:tbl>
              </a:graphicData>
            </a:graphic>
          </p:graphicFrame>
        </mc:Choice>
        <mc:Fallback>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3134004189"/>
                  </p:ext>
                </p:extLst>
              </p:nvPr>
            </p:nvGraphicFramePr>
            <p:xfrm>
              <a:off x="822325" y="1893236"/>
              <a:ext cx="7543800" cy="4025075"/>
            </p:xfrm>
            <a:graphic>
              <a:graphicData uri="http://schemas.openxmlformats.org/drawingml/2006/table">
                <a:tbl>
                  <a:tblPr firstRow="1" bandRow="1">
                    <a:tableStyleId>{8EC20E35-A176-4012-BC5E-935CFFF8708E}</a:tableStyleId>
                  </a:tblPr>
                  <a:tblGrid>
                    <a:gridCol w="2478436">
                      <a:extLst>
                        <a:ext uri="{9D8B030D-6E8A-4147-A177-3AD203B41FA5}">
                          <a16:colId xmlns:a16="http://schemas.microsoft.com/office/drawing/2014/main" val="3294734784"/>
                        </a:ext>
                      </a:extLst>
                    </a:gridCol>
                    <a:gridCol w="5065364">
                      <a:extLst>
                        <a:ext uri="{9D8B030D-6E8A-4147-A177-3AD203B41FA5}">
                          <a16:colId xmlns:a16="http://schemas.microsoft.com/office/drawing/2014/main" val="3247234136"/>
                        </a:ext>
                      </a:extLst>
                    </a:gridCol>
                  </a:tblGrid>
                  <a:tr h="579120">
                    <a:tc gridSpan="2">
                      <a:txBody>
                        <a:bodyPr/>
                        <a:lstStyle/>
                        <a:p>
                          <a:pPr algn="ctr"/>
                          <a:r>
                            <a:rPr kumimoji="1" lang="en-US" altLang="ja-JP" sz="2000" b="1" dirty="0">
                              <a:solidFill>
                                <a:sysClr val="windowText" lastClr="000000"/>
                              </a:solidFill>
                              <a:latin typeface="+mj-ea"/>
                              <a:ea typeface="+mj-ea"/>
                            </a:rPr>
                            <a:t>Sketch RNN</a:t>
                          </a:r>
                          <a:endParaRPr kumimoji="1" lang="ja-JP" altLang="en-US" sz="2000" b="1" dirty="0">
                            <a:solidFill>
                              <a:sysClr val="windowText" lastClr="000000"/>
                            </a:solidFill>
                            <a:latin typeface="+mj-ea"/>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548640">
                    <a:tc>
                      <a:txBody>
                        <a:bodyPr/>
                        <a:lstStyle/>
                        <a:p>
                          <a:pPr algn="ctr"/>
                          <a:r>
                            <a:rPr lang="ja-JP" altLang="en-US" dirty="0"/>
                            <a:t>学習 </a:t>
                          </a:r>
                          <a:r>
                            <a:rPr lang="en-US" altLang="ja-JP" dirty="0"/>
                            <a:t>step</a:t>
                          </a:r>
                          <a:endParaRPr lang="ja-JP" altLang="en-US" dirty="0"/>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800" b="0" kern="1200" dirty="0">
                              <a:solidFill>
                                <a:schemeClr val="dk1"/>
                              </a:solidFill>
                              <a:effectLst/>
                              <a:latin typeface="+mn-lt"/>
                              <a:ea typeface="+mn-ea"/>
                              <a:cs typeface="+mn-cs"/>
                            </a:rPr>
                            <a:t>150,000</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467951"/>
                      </a:ext>
                    </a:extLst>
                  </a:tr>
                  <a:tr h="579120">
                    <a:tc>
                      <a:txBody>
                        <a:bodyPr/>
                        <a:lstStyle/>
                        <a:p>
                          <a:pPr lvl="0" algn="ctr"/>
                          <a:r>
                            <a:rPr kumimoji="1" lang="ja-JP" altLang="en-US" sz="2000" b="0" i="0" dirty="0">
                              <a:latin typeface="+mn-lt"/>
                              <a:ea typeface="+mj-ea"/>
                            </a:rPr>
                            <a:t>潜在変数 </a:t>
                          </a:r>
                          <a:r>
                            <a:rPr kumimoji="1" lang="en-US" altLang="ja-JP" sz="2000" b="0" i="0" dirty="0">
                              <a:latin typeface="+mn-lt"/>
                              <a:ea typeface="+mj-ea"/>
                            </a:rPr>
                            <a:t>z </a:t>
                          </a:r>
                          <a:r>
                            <a:rPr kumimoji="1" lang="ja-JP" altLang="en-US" sz="2000" b="0" i="0" dirty="0">
                              <a:latin typeface="+mn-lt"/>
                              <a:ea typeface="+mj-ea"/>
                            </a:rPr>
                            <a:t>の次元</a:t>
                          </a:r>
                          <a:r>
                            <a:rPr kumimoji="1" lang="en-US" altLang="ja-JP" sz="2000" b="0" i="0" dirty="0">
                              <a:latin typeface="+mn-lt"/>
                              <a:ea typeface="+mj-ea"/>
                            </a:rPr>
                            <a:t> </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2000" dirty="0">
                              <a:latin typeface="+mn-lt"/>
                              <a:ea typeface="+mj-ea"/>
                            </a:rPr>
                            <a:t>128</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956040"/>
                      </a:ext>
                    </a:extLst>
                  </a:tr>
                  <a:tr h="579120">
                    <a:tc>
                      <a:txBody>
                        <a:bodyPr/>
                        <a:lstStyle/>
                        <a:p>
                          <a:pPr lvl="0" algn="ctr"/>
                          <a:r>
                            <a:rPr kumimoji="1" lang="ja-JP" altLang="en-US" sz="2000" b="0" i="0" dirty="0">
                              <a:latin typeface="+mn-lt"/>
                              <a:ea typeface="+mj-ea"/>
                            </a:rPr>
                            <a:t>学習率</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dirty="0">
                              <a:latin typeface="+mn-lt"/>
                              <a:ea typeface="+mj-ea"/>
                            </a:rPr>
                            <a:t>0.001</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99682"/>
                      </a:ext>
                    </a:extLst>
                  </a:tr>
                  <a:tr h="580835">
                    <a:tc>
                      <a:txBody>
                        <a:bodyPr/>
                        <a:lstStyle/>
                        <a:p>
                          <a:endParaRPr lang="ja-JP"/>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91667" r="-204668" b="-202083"/>
                          </a:stretch>
                        </a:blipFill>
                      </a:tcPr>
                    </a:tc>
                    <a:tc>
                      <a:txBody>
                        <a:bodyPr/>
                        <a:lstStyle/>
                        <a:p>
                          <a:pPr algn="ctr"/>
                          <a:r>
                            <a:rPr kumimoji="1" lang="en-US" altLang="ja-JP" sz="2000" b="0" i="0" kern="1200" dirty="0">
                              <a:solidFill>
                                <a:schemeClr val="dk1"/>
                              </a:solidFill>
                              <a:effectLst/>
                              <a:latin typeface="+mn-lt"/>
                              <a:ea typeface="+mn-ea"/>
                              <a:cs typeface="+mn-cs"/>
                            </a:rPr>
                            <a:t>0.01</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6973751"/>
                      </a:ext>
                    </a:extLst>
                  </a:tr>
                  <a:tr h="579120">
                    <a:tc>
                      <a:txBody>
                        <a:bodyPr/>
                        <a:lstStyle/>
                        <a:p>
                          <a:pPr lvl="0" algn="ctr"/>
                          <a:r>
                            <a:rPr kumimoji="1" lang="ja-JP" altLang="en-US" sz="2000" b="0" i="0" dirty="0">
                              <a:latin typeface="+mn-lt"/>
                              <a:ea typeface="+mj-ea"/>
                            </a:rPr>
                            <a:t>比較クラス</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Sheep</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9525336"/>
                      </a:ext>
                    </a:extLst>
                  </a:tr>
                  <a:tr h="579120">
                    <a:tc>
                      <a:txBody>
                        <a:bodyPr/>
                        <a:lstStyle/>
                        <a:p>
                          <a:pPr lvl="0" algn="ctr"/>
                          <a:r>
                            <a:rPr kumimoji="1" lang="ja-JP" altLang="en-US" sz="2000" b="0" i="0" dirty="0">
                              <a:latin typeface="+mn-lt"/>
                              <a:ea typeface="+mj-ea"/>
                            </a:rPr>
                            <a:t>比較スケッチ</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10 </a:t>
                          </a:r>
                          <a:r>
                            <a:rPr kumimoji="1" lang="ja-JP" altLang="en-US" sz="2000" b="0" i="0" kern="1200" dirty="0">
                              <a:solidFill>
                                <a:schemeClr val="dk1"/>
                              </a:solidFill>
                              <a:effectLst/>
                              <a:latin typeface="+mn-lt"/>
                              <a:ea typeface="+mn-ea"/>
                              <a:cs typeface="+mn-cs"/>
                            </a:rPr>
                            <a:t>枚</a:t>
                          </a:r>
                          <a:endParaRPr kumimoji="1" lang="en-US" altLang="ja-JP" sz="2000" b="0" i="0" kern="1200" dirty="0">
                            <a:solidFill>
                              <a:schemeClr val="dk1"/>
                            </a:solidFill>
                            <a:effectLst/>
                            <a:latin typeface="+mn-lt"/>
                            <a:ea typeface="+mn-ea"/>
                            <a:cs typeface="+mn-cs"/>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905203"/>
                      </a:ext>
                    </a:extLst>
                  </a:tr>
                </a:tbl>
              </a:graphicData>
            </a:graphic>
          </p:graphicFrame>
        </mc:Fallback>
      </mc:AlternateContent>
    </p:spTree>
    <p:extLst>
      <p:ext uri="{BB962C8B-B14F-4D97-AF65-F5344CB8AC3E}">
        <p14:creationId xmlns:p14="http://schemas.microsoft.com/office/powerpoint/2010/main" val="3603740554"/>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029C4C-6457-4524-88A1-EFFAE1878EB9}"/>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C5C19766-D24F-4432-A84E-E678C140E9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8179" y="3107423"/>
            <a:ext cx="5597446" cy="1399362"/>
          </a:xfrm>
        </p:spPr>
      </p:pic>
      <p:sp>
        <p:nvSpPr>
          <p:cNvPr id="4" name="スライド番号プレースホルダー 3">
            <a:extLst>
              <a:ext uri="{FF2B5EF4-FFF2-40B4-BE49-F238E27FC236}">
                <a16:creationId xmlns:a16="http://schemas.microsoft.com/office/drawing/2014/main" id="{B0CD28C8-E483-4506-A909-B740486E8C7C}"/>
              </a:ext>
            </a:extLst>
          </p:cNvPr>
          <p:cNvSpPr>
            <a:spLocks noGrp="1"/>
          </p:cNvSpPr>
          <p:nvPr>
            <p:ph type="sldNum" sz="quarter" idx="12"/>
          </p:nvPr>
        </p:nvSpPr>
        <p:spPr/>
        <p:txBody>
          <a:bodyPr/>
          <a:lstStyle/>
          <a:p>
            <a:fld id="{304739FC-810C-4CDC-B60F-21F1951FBC64}" type="slidenum">
              <a:rPr kumimoji="1" lang="ja-JP" altLang="en-US" smtClean="0"/>
              <a:t>22</a:t>
            </a:fld>
            <a:endParaRPr kumimoji="1" lang="ja-JP" altLang="en-US"/>
          </a:p>
        </p:txBody>
      </p:sp>
      <p:pic>
        <p:nvPicPr>
          <p:cNvPr id="8" name="図 7">
            <a:extLst>
              <a:ext uri="{FF2B5EF4-FFF2-40B4-BE49-F238E27FC236}">
                <a16:creationId xmlns:a16="http://schemas.microsoft.com/office/drawing/2014/main" id="{165DB0C1-C40D-4691-99F4-3BBCFAD20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948" y="4604628"/>
            <a:ext cx="5653985" cy="1413496"/>
          </a:xfrm>
          <a:prstGeom prst="rect">
            <a:avLst/>
          </a:prstGeom>
        </p:spPr>
      </p:pic>
      <p:pic>
        <p:nvPicPr>
          <p:cNvPr id="10" name="図 9">
            <a:extLst>
              <a:ext uri="{FF2B5EF4-FFF2-40B4-BE49-F238E27FC236}">
                <a16:creationId xmlns:a16="http://schemas.microsoft.com/office/drawing/2014/main" id="{BBF093C2-F3FF-4791-98CE-BDE848AF0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948" y="1598603"/>
            <a:ext cx="5653985" cy="1413496"/>
          </a:xfrm>
          <a:prstGeom prst="rect">
            <a:avLst/>
          </a:prstGeom>
        </p:spPr>
      </p:pic>
      <p:sp>
        <p:nvSpPr>
          <p:cNvPr id="11" name="正方形/長方形 10">
            <a:extLst>
              <a:ext uri="{FF2B5EF4-FFF2-40B4-BE49-F238E27FC236}">
                <a16:creationId xmlns:a16="http://schemas.microsoft.com/office/drawing/2014/main" id="{9034EBB8-3FF0-43B4-8939-19FA66544617}"/>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B5BAFBC-D257-4911-BF8C-CEE85BEAB1C2}"/>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B9F66BBC-711B-4BB2-8C07-CEAE62C57315}"/>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Tree>
    <p:extLst>
      <p:ext uri="{BB962C8B-B14F-4D97-AF65-F5344CB8AC3E}">
        <p14:creationId xmlns:p14="http://schemas.microsoft.com/office/powerpoint/2010/main" val="347976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23</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1594624" y="1483986"/>
            <a:ext cx="6110869"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690995" y="1592504"/>
            <a:ext cx="1351529" cy="1349780"/>
          </a:xfrm>
          <a:prstGeom prst="rect">
            <a:avLst/>
          </a:prstGeom>
        </p:spPr>
        <p:txBody>
          <a:bodyPr vert="horz" lIns="0" tIns="45720" rIns="0" bIns="45720" rtlCol="0" anchor="ctr">
            <a:normAutofit fontScale="925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右向き</a:t>
            </a:r>
            <a:endParaRPr lang="en-US" altLang="ja-JP" sz="2800" dirty="0">
              <a:solidFill>
                <a:schemeClr val="accent1"/>
              </a:solidFill>
            </a:endParaRPr>
          </a:p>
          <a:p>
            <a:pPr algn="ctr"/>
            <a:r>
              <a:rPr lang="ja-JP" altLang="en-US" sz="2800" dirty="0">
                <a:solidFill>
                  <a:schemeClr val="accent1"/>
                </a:solidFill>
              </a:rPr>
              <a:t>＋</a:t>
            </a:r>
            <a:endParaRPr lang="en-US" altLang="ja-JP" sz="2800" dirty="0">
              <a:solidFill>
                <a:schemeClr val="accent1"/>
              </a:solidFill>
            </a:endParaRPr>
          </a:p>
          <a:p>
            <a:pPr algn="ctr"/>
            <a:r>
              <a:rPr lang="ja-JP" altLang="en-US" sz="2800" dirty="0">
                <a:solidFill>
                  <a:schemeClr val="accent1"/>
                </a:solidFill>
              </a:rPr>
              <a:t>頭と足</a:t>
            </a:r>
            <a:endParaRPr lang="en-US" altLang="ja-JP" sz="2800" dirty="0">
              <a:solidFill>
                <a:schemeClr val="accent1"/>
              </a:solidFill>
            </a:endParaRPr>
          </a:p>
        </p:txBody>
      </p:sp>
    </p:spTree>
    <p:extLst>
      <p:ext uri="{BB962C8B-B14F-4D97-AF65-F5344CB8AC3E}">
        <p14:creationId xmlns:p14="http://schemas.microsoft.com/office/powerpoint/2010/main" val="33516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24</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1594624" y="3156671"/>
            <a:ext cx="6110869"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690995" y="3265189"/>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羊毛</a:t>
            </a:r>
            <a:endParaRPr lang="en-US" altLang="ja-JP" sz="2800" dirty="0">
              <a:solidFill>
                <a:schemeClr val="accent1"/>
              </a:solidFill>
            </a:endParaRPr>
          </a:p>
          <a:p>
            <a:pPr algn="ctr"/>
            <a:r>
              <a:rPr lang="ja-JP" altLang="en-US" sz="2800" dirty="0">
                <a:solidFill>
                  <a:schemeClr val="accent1"/>
                </a:solidFill>
              </a:rPr>
              <a:t>表現</a:t>
            </a:r>
            <a:endParaRPr lang="en-US" altLang="ja-JP" sz="2800" dirty="0">
              <a:solidFill>
                <a:schemeClr val="accent1"/>
              </a:solidFill>
            </a:endParaRPr>
          </a:p>
        </p:txBody>
      </p:sp>
    </p:spTree>
    <p:extLst>
      <p:ext uri="{BB962C8B-B14F-4D97-AF65-F5344CB8AC3E}">
        <p14:creationId xmlns:p14="http://schemas.microsoft.com/office/powerpoint/2010/main" val="51290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25</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3178098" y="4807050"/>
            <a:ext cx="2745433"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521106" y="4960173"/>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400" dirty="0">
                <a:solidFill>
                  <a:schemeClr val="accent1"/>
                </a:solidFill>
              </a:rPr>
              <a:t>羊毛以外の要素</a:t>
            </a:r>
            <a:endParaRPr lang="en-US" altLang="ja-JP" sz="2400" dirty="0">
              <a:solidFill>
                <a:schemeClr val="accent1"/>
              </a:solidFill>
            </a:endParaRPr>
          </a:p>
        </p:txBody>
      </p:sp>
    </p:spTree>
    <p:extLst>
      <p:ext uri="{BB962C8B-B14F-4D97-AF65-F5344CB8AC3E}">
        <p14:creationId xmlns:p14="http://schemas.microsoft.com/office/powerpoint/2010/main" val="3918215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t>実験結果</a:t>
            </a:r>
            <a:endParaRPr kumimoji="1" lang="en-US" altLang="ja-JP" dirty="0"/>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26</a:t>
            </a:fld>
            <a:endParaRPr kumimoji="1" lang="ja-JP" altLang="en-US"/>
          </a:p>
        </p:txBody>
      </p:sp>
    </p:spTree>
    <p:extLst>
      <p:ext uri="{BB962C8B-B14F-4D97-AF65-F5344CB8AC3E}">
        <p14:creationId xmlns:p14="http://schemas.microsoft.com/office/powerpoint/2010/main" val="747730220"/>
      </p:ext>
    </p:extLst>
  </p:cSld>
  <p:clrMapOvr>
    <a:masterClrMapping/>
  </p:clrMapOvr>
  <mc:AlternateContent xmlns:mc="http://schemas.openxmlformats.org/markup-compatibility/2006">
    <mc:Choice xmlns:p14="http://schemas.microsoft.com/office/powerpoint/2010/main" Requires="p14">
      <p:transition spd="slow" p14:dur="2000" advTm="2705"/>
    </mc:Choice>
    <mc:Fallback>
      <p:transition spd="slow" advTm="27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98EDB-5E26-4B96-9C3F-9A157A7EC3D0}"/>
              </a:ext>
            </a:extLst>
          </p:cNvPr>
          <p:cNvSpPr>
            <a:spLocks noGrp="1"/>
          </p:cNvSpPr>
          <p:nvPr>
            <p:ph type="title"/>
          </p:nvPr>
        </p:nvSpPr>
        <p:spPr/>
        <p:txBody>
          <a:bodyPr/>
          <a:lstStyle/>
          <a:p>
            <a:r>
              <a:rPr lang="ja-JP" altLang="en-US" dirty="0"/>
              <a:t>実験 </a:t>
            </a:r>
            <a:r>
              <a:rPr lang="en-US" altLang="ja-JP" dirty="0"/>
              <a:t>2</a:t>
            </a:r>
            <a:endParaRPr kumimoji="1" lang="ja-JP" altLang="en-US" dirty="0"/>
          </a:p>
        </p:txBody>
      </p:sp>
      <p:pic>
        <p:nvPicPr>
          <p:cNvPr id="6" name="コンテンツ プレースホルダー 5">
            <a:extLst>
              <a:ext uri="{FF2B5EF4-FFF2-40B4-BE49-F238E27FC236}">
                <a16:creationId xmlns:a16="http://schemas.microsoft.com/office/drawing/2014/main" id="{EDD1189C-EDCD-4BAB-A532-BDEC76AE98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5750" y="3329794"/>
            <a:ext cx="952500" cy="952500"/>
          </a:xfrm>
        </p:spPr>
      </p:pic>
      <p:sp>
        <p:nvSpPr>
          <p:cNvPr id="4" name="スライド番号プレースホルダー 3">
            <a:extLst>
              <a:ext uri="{FF2B5EF4-FFF2-40B4-BE49-F238E27FC236}">
                <a16:creationId xmlns:a16="http://schemas.microsoft.com/office/drawing/2014/main" id="{88042C71-3412-41F0-AAC9-6C68DC1D167D}"/>
              </a:ext>
            </a:extLst>
          </p:cNvPr>
          <p:cNvSpPr>
            <a:spLocks noGrp="1"/>
          </p:cNvSpPr>
          <p:nvPr>
            <p:ph type="sldNum" sz="quarter" idx="12"/>
          </p:nvPr>
        </p:nvSpPr>
        <p:spPr/>
        <p:txBody>
          <a:bodyPr/>
          <a:lstStyle/>
          <a:p>
            <a:fld id="{304739FC-810C-4CDC-B60F-21F1951FBC64}" type="slidenum">
              <a:rPr kumimoji="1" lang="ja-JP" altLang="en-US" smtClean="0"/>
              <a:t>27</a:t>
            </a:fld>
            <a:endParaRPr kumimoji="1" lang="ja-JP" altLang="en-US"/>
          </a:p>
        </p:txBody>
      </p:sp>
      <p:pic>
        <p:nvPicPr>
          <p:cNvPr id="8" name="図 7">
            <a:extLst>
              <a:ext uri="{FF2B5EF4-FFF2-40B4-BE49-F238E27FC236}">
                <a16:creationId xmlns:a16="http://schemas.microsoft.com/office/drawing/2014/main" id="{87C1487B-E476-4577-8D94-905C85286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3329794"/>
            <a:ext cx="952500" cy="952500"/>
          </a:xfrm>
          <a:prstGeom prst="rect">
            <a:avLst/>
          </a:prstGeom>
        </p:spPr>
      </p:pic>
      <p:pic>
        <p:nvPicPr>
          <p:cNvPr id="12" name="図 11">
            <a:extLst>
              <a:ext uri="{FF2B5EF4-FFF2-40B4-BE49-F238E27FC236}">
                <a16:creationId xmlns:a16="http://schemas.microsoft.com/office/drawing/2014/main" id="{304E3E91-EE20-4DAA-9E5F-DE7662BBB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500" y="3329794"/>
            <a:ext cx="952500" cy="952500"/>
          </a:xfrm>
          <a:prstGeom prst="rect">
            <a:avLst/>
          </a:prstGeom>
        </p:spPr>
      </p:pic>
      <p:pic>
        <p:nvPicPr>
          <p:cNvPr id="14" name="図 13">
            <a:extLst>
              <a:ext uri="{FF2B5EF4-FFF2-40B4-BE49-F238E27FC236}">
                <a16:creationId xmlns:a16="http://schemas.microsoft.com/office/drawing/2014/main" id="{5BC47F65-17A2-4924-8DFC-8CCE134E2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250" y="3329794"/>
            <a:ext cx="952500" cy="952500"/>
          </a:xfrm>
          <a:prstGeom prst="rect">
            <a:avLst/>
          </a:prstGeom>
        </p:spPr>
      </p:pic>
      <p:pic>
        <p:nvPicPr>
          <p:cNvPr id="16" name="図 15">
            <a:extLst>
              <a:ext uri="{FF2B5EF4-FFF2-40B4-BE49-F238E27FC236}">
                <a16:creationId xmlns:a16="http://schemas.microsoft.com/office/drawing/2014/main" id="{7D824A06-3FD7-4452-919A-8297C2832E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250" y="3329794"/>
            <a:ext cx="952500" cy="952500"/>
          </a:xfrm>
          <a:prstGeom prst="rect">
            <a:avLst/>
          </a:prstGeom>
        </p:spPr>
      </p:pic>
      <p:pic>
        <p:nvPicPr>
          <p:cNvPr id="17" name="図 16">
            <a:extLst>
              <a:ext uri="{FF2B5EF4-FFF2-40B4-BE49-F238E27FC236}">
                <a16:creationId xmlns:a16="http://schemas.microsoft.com/office/drawing/2014/main" id="{BF79DAC6-A6D6-46C4-9334-B93C868D2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0735" y="1490792"/>
            <a:ext cx="1146724" cy="1146724"/>
          </a:xfrm>
          <a:prstGeom prst="rect">
            <a:avLst/>
          </a:prstGeom>
        </p:spPr>
      </p:pic>
      <p:cxnSp>
        <p:nvCxnSpPr>
          <p:cNvPr id="19" name="直線矢印コネクタ 18">
            <a:extLst>
              <a:ext uri="{FF2B5EF4-FFF2-40B4-BE49-F238E27FC236}">
                <a16:creationId xmlns:a16="http://schemas.microsoft.com/office/drawing/2014/main" id="{1E5EE314-7EBE-494F-B2D8-1B8345C3F56E}"/>
              </a:ext>
            </a:extLst>
          </p:cNvPr>
          <p:cNvCxnSpPr>
            <a:stCxn id="17" idx="2"/>
            <a:endCxn id="16" idx="0"/>
          </p:cNvCxnSpPr>
          <p:nvPr/>
        </p:nvCxnSpPr>
        <p:spPr>
          <a:xfrm flipH="1">
            <a:off x="1206500" y="2637516"/>
            <a:ext cx="3357597"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線矢印コネクタ 20">
            <a:extLst>
              <a:ext uri="{FF2B5EF4-FFF2-40B4-BE49-F238E27FC236}">
                <a16:creationId xmlns:a16="http://schemas.microsoft.com/office/drawing/2014/main" id="{5D8F2B8A-6891-4172-A444-3512E1FC373C}"/>
              </a:ext>
            </a:extLst>
          </p:cNvPr>
          <p:cNvCxnSpPr>
            <a:stCxn id="17" idx="2"/>
            <a:endCxn id="8" idx="0"/>
          </p:cNvCxnSpPr>
          <p:nvPr/>
        </p:nvCxnSpPr>
        <p:spPr>
          <a:xfrm flipH="1">
            <a:off x="2889250" y="2637516"/>
            <a:ext cx="1674847"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線矢印コネクタ 22">
            <a:extLst>
              <a:ext uri="{FF2B5EF4-FFF2-40B4-BE49-F238E27FC236}">
                <a16:creationId xmlns:a16="http://schemas.microsoft.com/office/drawing/2014/main" id="{FF295C2E-917B-41C5-8366-41BE8695AE5E}"/>
              </a:ext>
            </a:extLst>
          </p:cNvPr>
          <p:cNvCxnSpPr>
            <a:stCxn id="17" idx="2"/>
            <a:endCxn id="6" idx="0"/>
          </p:cNvCxnSpPr>
          <p:nvPr/>
        </p:nvCxnSpPr>
        <p:spPr>
          <a:xfrm>
            <a:off x="4564097" y="2637516"/>
            <a:ext cx="7903"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線矢印コネクタ 24">
            <a:extLst>
              <a:ext uri="{FF2B5EF4-FFF2-40B4-BE49-F238E27FC236}">
                <a16:creationId xmlns:a16="http://schemas.microsoft.com/office/drawing/2014/main" id="{06381F61-D244-491B-8691-37CC3BF322CE}"/>
              </a:ext>
            </a:extLst>
          </p:cNvPr>
          <p:cNvCxnSpPr>
            <a:cxnSpLocks/>
            <a:stCxn id="17" idx="2"/>
            <a:endCxn id="12" idx="0"/>
          </p:cNvCxnSpPr>
          <p:nvPr/>
        </p:nvCxnSpPr>
        <p:spPr>
          <a:xfrm>
            <a:off x="4564097" y="2637516"/>
            <a:ext cx="1690653"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線矢印コネクタ 26">
            <a:extLst>
              <a:ext uri="{FF2B5EF4-FFF2-40B4-BE49-F238E27FC236}">
                <a16:creationId xmlns:a16="http://schemas.microsoft.com/office/drawing/2014/main" id="{9710C813-51E8-498F-904C-84969FF6EC3D}"/>
              </a:ext>
            </a:extLst>
          </p:cNvPr>
          <p:cNvCxnSpPr>
            <a:stCxn id="17" idx="2"/>
            <a:endCxn id="14" idx="0"/>
          </p:cNvCxnSpPr>
          <p:nvPr/>
        </p:nvCxnSpPr>
        <p:spPr>
          <a:xfrm>
            <a:off x="4564097" y="2637516"/>
            <a:ext cx="3373403"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DC52B6A5-1B8F-44B4-90AB-B098125937BC}"/>
                  </a:ext>
                </a:extLst>
              </p:cNvPr>
              <p:cNvSpPr txBox="1"/>
              <p:nvPr/>
            </p:nvSpPr>
            <p:spPr>
              <a:xfrm>
                <a:off x="3073874" y="5089830"/>
                <a:ext cx="296901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𝑐</m:t>
                          </m:r>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r>
                        <m:rPr>
                          <m:sty m:val="p"/>
                        </m:rPr>
                        <a:rPr kumimoji="1" lang="en-US" altLang="ja-JP" sz="2400" b="0" i="1" smtClean="0">
                          <a:latin typeface="Cambria Math" panose="02040503050406030204" pitchFamily="18" charset="0"/>
                        </a:rPr>
                        <m:t>argmax</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𝑈</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 </m:t>
                      </m:r>
                    </m:oMath>
                  </m:oMathPara>
                </a14:m>
                <a:endParaRPr kumimoji="1" lang="ja-JP" altLang="en-US" sz="2400" dirty="0"/>
              </a:p>
            </p:txBody>
          </p:sp>
        </mc:Choice>
        <mc:Fallback>
          <p:sp>
            <p:nvSpPr>
              <p:cNvPr id="28" name="テキスト ボックス 27">
                <a:extLst>
                  <a:ext uri="{FF2B5EF4-FFF2-40B4-BE49-F238E27FC236}">
                    <a16:creationId xmlns:a16="http://schemas.microsoft.com/office/drawing/2014/main" id="{DC52B6A5-1B8F-44B4-90AB-B098125937BC}"/>
                  </a:ext>
                </a:extLst>
              </p:cNvPr>
              <p:cNvSpPr txBox="1">
                <a:spLocks noRot="1" noChangeAspect="1" noMove="1" noResize="1" noEditPoints="1" noAdjustHandles="1" noChangeArrowheads="1" noChangeShapeType="1" noTextEdit="1"/>
              </p:cNvSpPr>
              <p:nvPr/>
            </p:nvSpPr>
            <p:spPr>
              <a:xfrm>
                <a:off x="3073874" y="5089830"/>
                <a:ext cx="2969018" cy="369332"/>
              </a:xfrm>
              <a:prstGeom prst="rect">
                <a:avLst/>
              </a:prstGeom>
              <a:blipFill>
                <a:blip r:embed="rId9"/>
                <a:stretch>
                  <a:fillRect l="-616" r="-821" b="-3606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DE76B460-1D64-4991-B991-60CE90E8B3EF}"/>
                  </a:ext>
                </a:extLst>
              </p:cNvPr>
              <p:cNvSpPr txBox="1"/>
              <p:nvPr/>
            </p:nvSpPr>
            <p:spPr>
              <a:xfrm>
                <a:off x="1023244" y="4213160"/>
                <a:ext cx="3665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29" name="テキスト ボックス 28">
                <a:extLst>
                  <a:ext uri="{FF2B5EF4-FFF2-40B4-BE49-F238E27FC236}">
                    <a16:creationId xmlns:a16="http://schemas.microsoft.com/office/drawing/2014/main" id="{DE76B460-1D64-4991-B991-60CE90E8B3EF}"/>
                  </a:ext>
                </a:extLst>
              </p:cNvPr>
              <p:cNvSpPr txBox="1">
                <a:spLocks noRot="1" noChangeAspect="1" noMove="1" noResize="1" noEditPoints="1" noAdjustHandles="1" noChangeArrowheads="1" noChangeShapeType="1" noTextEdit="1"/>
              </p:cNvSpPr>
              <p:nvPr/>
            </p:nvSpPr>
            <p:spPr>
              <a:xfrm>
                <a:off x="1023244" y="4213160"/>
                <a:ext cx="366511" cy="276999"/>
              </a:xfrm>
              <a:prstGeom prst="rect">
                <a:avLst/>
              </a:prstGeom>
              <a:blipFill>
                <a:blip r:embed="rId10"/>
                <a:stretch>
                  <a:fillRect l="-15000" b="-1956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7BE53954-75CF-4E43-8D03-E9EE3CE41D17}"/>
                  </a:ext>
                </a:extLst>
              </p:cNvPr>
              <p:cNvSpPr txBox="1"/>
              <p:nvPr/>
            </p:nvSpPr>
            <p:spPr>
              <a:xfrm>
                <a:off x="2702042" y="4199519"/>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0" name="テキスト ボックス 29">
                <a:extLst>
                  <a:ext uri="{FF2B5EF4-FFF2-40B4-BE49-F238E27FC236}">
                    <a16:creationId xmlns:a16="http://schemas.microsoft.com/office/drawing/2014/main" id="{7BE53954-75CF-4E43-8D03-E9EE3CE41D17}"/>
                  </a:ext>
                </a:extLst>
              </p:cNvPr>
              <p:cNvSpPr txBox="1">
                <a:spLocks noRot="1" noChangeAspect="1" noMove="1" noResize="1" noEditPoints="1" noAdjustHandles="1" noChangeArrowheads="1" noChangeShapeType="1" noTextEdit="1"/>
              </p:cNvSpPr>
              <p:nvPr/>
            </p:nvSpPr>
            <p:spPr>
              <a:xfrm>
                <a:off x="2702042" y="4199519"/>
                <a:ext cx="371832" cy="276999"/>
              </a:xfrm>
              <a:prstGeom prst="rect">
                <a:avLst/>
              </a:prstGeom>
              <a:blipFill>
                <a:blip r:embed="rId11"/>
                <a:stretch>
                  <a:fillRect l="-13115"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1" name="テキスト ボックス 30">
                <a:extLst>
                  <a:ext uri="{FF2B5EF4-FFF2-40B4-BE49-F238E27FC236}">
                    <a16:creationId xmlns:a16="http://schemas.microsoft.com/office/drawing/2014/main" id="{D86F910D-5294-44D9-BEE0-6EAF1F4E5B0C}"/>
                  </a:ext>
                </a:extLst>
              </p:cNvPr>
              <p:cNvSpPr txBox="1"/>
              <p:nvPr/>
            </p:nvSpPr>
            <p:spPr>
              <a:xfrm>
                <a:off x="4401736" y="4199518"/>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1" name="テキスト ボックス 30">
                <a:extLst>
                  <a:ext uri="{FF2B5EF4-FFF2-40B4-BE49-F238E27FC236}">
                    <a16:creationId xmlns:a16="http://schemas.microsoft.com/office/drawing/2014/main" id="{D86F910D-5294-44D9-BEE0-6EAF1F4E5B0C}"/>
                  </a:ext>
                </a:extLst>
              </p:cNvPr>
              <p:cNvSpPr txBox="1">
                <a:spLocks noRot="1" noChangeAspect="1" noMove="1" noResize="1" noEditPoints="1" noAdjustHandles="1" noChangeArrowheads="1" noChangeShapeType="1" noTextEdit="1"/>
              </p:cNvSpPr>
              <p:nvPr/>
            </p:nvSpPr>
            <p:spPr>
              <a:xfrm>
                <a:off x="4401736" y="4199518"/>
                <a:ext cx="371832" cy="276999"/>
              </a:xfrm>
              <a:prstGeom prst="rect">
                <a:avLst/>
              </a:prstGeom>
              <a:blipFill>
                <a:blip r:embed="rId12"/>
                <a:stretch>
                  <a:fillRect l="-13115"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CA9F25FA-2B7A-4C8C-98F2-538BC5C3153F}"/>
                  </a:ext>
                </a:extLst>
              </p:cNvPr>
              <p:cNvSpPr txBox="1"/>
              <p:nvPr/>
            </p:nvSpPr>
            <p:spPr>
              <a:xfrm>
                <a:off x="6140114" y="4199517"/>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4</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2" name="テキスト ボックス 31">
                <a:extLst>
                  <a:ext uri="{FF2B5EF4-FFF2-40B4-BE49-F238E27FC236}">
                    <a16:creationId xmlns:a16="http://schemas.microsoft.com/office/drawing/2014/main" id="{CA9F25FA-2B7A-4C8C-98F2-538BC5C3153F}"/>
                  </a:ext>
                </a:extLst>
              </p:cNvPr>
              <p:cNvSpPr txBox="1">
                <a:spLocks noRot="1" noChangeAspect="1" noMove="1" noResize="1" noEditPoints="1" noAdjustHandles="1" noChangeArrowheads="1" noChangeShapeType="1" noTextEdit="1"/>
              </p:cNvSpPr>
              <p:nvPr/>
            </p:nvSpPr>
            <p:spPr>
              <a:xfrm>
                <a:off x="6140114" y="4199517"/>
                <a:ext cx="371832" cy="276999"/>
              </a:xfrm>
              <a:prstGeom prst="rect">
                <a:avLst/>
              </a:prstGeom>
              <a:blipFill>
                <a:blip r:embed="rId13"/>
                <a:stretch>
                  <a:fillRect l="-13115"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B7B3C1D0-41C6-4985-9019-5394A07811B6}"/>
                  </a:ext>
                </a:extLst>
              </p:cNvPr>
              <p:cNvSpPr txBox="1"/>
              <p:nvPr/>
            </p:nvSpPr>
            <p:spPr>
              <a:xfrm>
                <a:off x="7845039" y="4199516"/>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5</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3" name="テキスト ボックス 32">
                <a:extLst>
                  <a:ext uri="{FF2B5EF4-FFF2-40B4-BE49-F238E27FC236}">
                    <a16:creationId xmlns:a16="http://schemas.microsoft.com/office/drawing/2014/main" id="{B7B3C1D0-41C6-4985-9019-5394A07811B6}"/>
                  </a:ext>
                </a:extLst>
              </p:cNvPr>
              <p:cNvSpPr txBox="1">
                <a:spLocks noRot="1" noChangeAspect="1" noMove="1" noResize="1" noEditPoints="1" noAdjustHandles="1" noChangeArrowheads="1" noChangeShapeType="1" noTextEdit="1"/>
              </p:cNvSpPr>
              <p:nvPr/>
            </p:nvSpPr>
            <p:spPr>
              <a:xfrm>
                <a:off x="7845039" y="4199516"/>
                <a:ext cx="371832" cy="276999"/>
              </a:xfrm>
              <a:prstGeom prst="rect">
                <a:avLst/>
              </a:prstGeom>
              <a:blipFill>
                <a:blip r:embed="rId14"/>
                <a:stretch>
                  <a:fillRect l="-14754" b="-222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55BB8026-B607-4644-B705-BC6DDBBBE09C}"/>
                  </a:ext>
                </a:extLst>
              </p:cNvPr>
              <p:cNvSpPr txBox="1"/>
              <p:nvPr/>
            </p:nvSpPr>
            <p:spPr>
              <a:xfrm>
                <a:off x="4002200" y="5459162"/>
                <a:ext cx="5977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oMath>
                  </m:oMathPara>
                </a14:m>
                <a:endParaRPr kumimoji="1" lang="ja-JP" altLang="en-US" dirty="0"/>
              </a:p>
            </p:txBody>
          </p:sp>
        </mc:Choice>
        <mc:Fallback>
          <p:sp>
            <p:nvSpPr>
              <p:cNvPr id="34" name="テキスト ボックス 33">
                <a:extLst>
                  <a:ext uri="{FF2B5EF4-FFF2-40B4-BE49-F238E27FC236}">
                    <a16:creationId xmlns:a16="http://schemas.microsoft.com/office/drawing/2014/main" id="{55BB8026-B607-4644-B705-BC6DDBBBE09C}"/>
                  </a:ext>
                </a:extLst>
              </p:cNvPr>
              <p:cNvSpPr txBox="1">
                <a:spLocks noRot="1" noChangeAspect="1" noMove="1" noResize="1" noEditPoints="1" noAdjustHandles="1" noChangeArrowheads="1" noChangeShapeType="1" noTextEdit="1"/>
              </p:cNvSpPr>
              <p:nvPr/>
            </p:nvSpPr>
            <p:spPr>
              <a:xfrm>
                <a:off x="4002200" y="5459162"/>
                <a:ext cx="597728" cy="276999"/>
              </a:xfrm>
              <a:prstGeom prst="rect">
                <a:avLst/>
              </a:prstGeom>
              <a:blipFill>
                <a:blip r:embed="rId15"/>
                <a:stretch>
                  <a:fillRect l="-4082" r="-6122" b="-111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5330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50D074-725A-4AAA-99FB-7A830267B9BB}"/>
              </a:ext>
            </a:extLst>
          </p:cNvPr>
          <p:cNvSpPr>
            <a:spLocks noGrp="1"/>
          </p:cNvSpPr>
          <p:nvPr>
            <p:ph type="title"/>
          </p:nvPr>
        </p:nvSpPr>
        <p:spPr/>
        <p:txBody>
          <a:bodyPr/>
          <a:lstStyle/>
          <a:p>
            <a:r>
              <a:rPr kumimoji="1" lang="ja-JP" altLang="en-US" dirty="0"/>
              <a:t>分割方法</a:t>
            </a:r>
          </a:p>
        </p:txBody>
      </p:sp>
      <p:sp>
        <p:nvSpPr>
          <p:cNvPr id="3" name="コンテンツ プレースホルダー 2">
            <a:extLst>
              <a:ext uri="{FF2B5EF4-FFF2-40B4-BE49-F238E27FC236}">
                <a16:creationId xmlns:a16="http://schemas.microsoft.com/office/drawing/2014/main" id="{E9F21303-F8C1-49D8-ACC0-88380AA4CE2C}"/>
              </a:ext>
            </a:extLst>
          </p:cNvPr>
          <p:cNvSpPr>
            <a:spLocks noGrp="1"/>
          </p:cNvSpPr>
          <p:nvPr>
            <p:ph idx="1"/>
          </p:nvPr>
        </p:nvSpPr>
        <p:spPr>
          <a:xfrm>
            <a:off x="822959" y="1661049"/>
            <a:ext cx="7543801" cy="602649"/>
          </a:xfrm>
        </p:spPr>
        <p:txBody>
          <a:bodyPr>
            <a:normAutofit/>
          </a:bodyPr>
          <a:lstStyle/>
          <a:p>
            <a:r>
              <a:rPr kumimoji="1" lang="ja-JP" altLang="en-US" sz="3200" dirty="0"/>
              <a:t>順番を保つように分割</a:t>
            </a:r>
          </a:p>
        </p:txBody>
      </p:sp>
      <p:sp>
        <p:nvSpPr>
          <p:cNvPr id="4" name="スライド番号プレースホルダー 3">
            <a:extLst>
              <a:ext uri="{FF2B5EF4-FFF2-40B4-BE49-F238E27FC236}">
                <a16:creationId xmlns:a16="http://schemas.microsoft.com/office/drawing/2014/main" id="{4F68D2F2-0078-483B-A9EE-670142B54FFE}"/>
              </a:ext>
            </a:extLst>
          </p:cNvPr>
          <p:cNvSpPr>
            <a:spLocks noGrp="1"/>
          </p:cNvSpPr>
          <p:nvPr>
            <p:ph type="sldNum" sz="quarter" idx="12"/>
          </p:nvPr>
        </p:nvSpPr>
        <p:spPr/>
        <p:txBody>
          <a:bodyPr/>
          <a:lstStyle/>
          <a:p>
            <a:fld id="{304739FC-810C-4CDC-B60F-21F1951FBC64}" type="slidenum">
              <a:rPr kumimoji="1" lang="ja-JP" altLang="en-US" smtClean="0"/>
              <a:t>28</a:t>
            </a:fld>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CAFC2F4-A624-4F45-A66B-FCDD25207A64}"/>
                  </a:ext>
                </a:extLst>
              </p:cNvPr>
              <p:cNvSpPr txBox="1"/>
              <p:nvPr/>
            </p:nvSpPr>
            <p:spPr>
              <a:xfrm>
                <a:off x="1525000" y="4577723"/>
                <a:ext cx="176612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𝑢</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   </m:t>
                      </m:r>
                      <m:r>
                        <a:rPr kumimoji="1" lang="ja-JP" altLang="en-US" sz="2000" i="1">
                          <a:latin typeface="Cambria Math" panose="02040503050406030204" pitchFamily="18" charset="0"/>
                        </a:rPr>
                        <m:t>ストローク</m:t>
                      </m:r>
                    </m:oMath>
                  </m:oMathPara>
                </a14:m>
                <a:endParaRPr kumimoji="1" lang="ja-JP" altLang="en-US" sz="2000" dirty="0"/>
              </a:p>
            </p:txBody>
          </p:sp>
        </mc:Choice>
        <mc:Fallback>
          <p:sp>
            <p:nvSpPr>
              <p:cNvPr id="6" name="テキスト ボックス 5">
                <a:extLst>
                  <a:ext uri="{FF2B5EF4-FFF2-40B4-BE49-F238E27FC236}">
                    <a16:creationId xmlns:a16="http://schemas.microsoft.com/office/drawing/2014/main" id="{DCAFC2F4-A624-4F45-A66B-FCDD25207A64}"/>
                  </a:ext>
                </a:extLst>
              </p:cNvPr>
              <p:cNvSpPr txBox="1">
                <a:spLocks noRot="1" noChangeAspect="1" noMove="1" noResize="1" noEditPoints="1" noAdjustHandles="1" noChangeArrowheads="1" noChangeShapeType="1" noTextEdit="1"/>
              </p:cNvSpPr>
              <p:nvPr/>
            </p:nvSpPr>
            <p:spPr>
              <a:xfrm>
                <a:off x="1525000" y="4577723"/>
                <a:ext cx="1766125" cy="307777"/>
              </a:xfrm>
              <a:prstGeom prst="rect">
                <a:avLst/>
              </a:prstGeom>
              <a:blipFill>
                <a:blip r:embed="rId3"/>
                <a:stretch>
                  <a:fillRect l="-1034" t="-6000" r="-4483"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74332C7-6617-471B-BD59-460D63FD86E0}"/>
                  </a:ext>
                </a:extLst>
              </p:cNvPr>
              <p:cNvSpPr txBox="1"/>
              <p:nvPr/>
            </p:nvSpPr>
            <p:spPr>
              <a:xfrm>
                <a:off x="5743199" y="2467489"/>
                <a:ext cx="1705916" cy="33239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sub>
                      </m:sSub>
                    </m:oMath>
                  </m:oMathPara>
                </a14:m>
                <a:endParaRPr kumimoji="1" lang="ja-JP" altLang="en-US" sz="2400" dirty="0"/>
              </a:p>
            </p:txBody>
          </p:sp>
        </mc:Choice>
        <mc:Fallback>
          <p:sp>
            <p:nvSpPr>
              <p:cNvPr id="7" name="テキスト ボックス 6">
                <a:extLst>
                  <a:ext uri="{FF2B5EF4-FFF2-40B4-BE49-F238E27FC236}">
                    <a16:creationId xmlns:a16="http://schemas.microsoft.com/office/drawing/2014/main" id="{074332C7-6617-471B-BD59-460D63FD86E0}"/>
                  </a:ext>
                </a:extLst>
              </p:cNvPr>
              <p:cNvSpPr txBox="1">
                <a:spLocks noRot="1" noChangeAspect="1" noMove="1" noResize="1" noEditPoints="1" noAdjustHandles="1" noChangeArrowheads="1" noChangeShapeType="1" noTextEdit="1"/>
              </p:cNvSpPr>
              <p:nvPr/>
            </p:nvSpPr>
            <p:spPr>
              <a:xfrm>
                <a:off x="5743199" y="2467489"/>
                <a:ext cx="1705916" cy="3323987"/>
              </a:xfrm>
              <a:prstGeom prst="rect">
                <a:avLst/>
              </a:prstGeom>
              <a:blipFill>
                <a:blip r:embed="rId4"/>
                <a:stretch>
                  <a:fillRect l="-1786" b="-110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CC96EBE-AF32-4F80-9F49-D5DCA17D2FCE}"/>
                  </a:ext>
                </a:extLst>
              </p:cNvPr>
              <p:cNvSpPr txBox="1"/>
              <p:nvPr/>
            </p:nvSpPr>
            <p:spPr>
              <a:xfrm>
                <a:off x="1082700" y="3698596"/>
                <a:ext cx="265072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𝑢</m:t>
                          </m:r>
                        </m:e>
                        <m:sub>
                          <m:r>
                            <a:rPr kumimoji="1" lang="en-US" altLang="ja-JP" sz="3200" b="0" i="1" smtClean="0">
                              <a:latin typeface="Cambria Math" panose="02040503050406030204" pitchFamily="18" charset="0"/>
                            </a:rPr>
                            <m:t>1</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𝑢</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𝑢</m:t>
                          </m:r>
                        </m:e>
                        <m:sub>
                          <m:r>
                            <a:rPr kumimoji="1" lang="en-US" altLang="ja-JP" sz="3200" b="0" i="1" smtClean="0">
                              <a:latin typeface="Cambria Math" panose="02040503050406030204" pitchFamily="18" charset="0"/>
                            </a:rPr>
                            <m:t>𝐿</m:t>
                          </m:r>
                        </m:sub>
                      </m:sSub>
                    </m:oMath>
                  </m:oMathPara>
                </a14:m>
                <a:endParaRPr kumimoji="1" lang="ja-JP" altLang="en-US" sz="3200" dirty="0"/>
              </a:p>
            </p:txBody>
          </p:sp>
        </mc:Choice>
        <mc:Fallback>
          <p:sp>
            <p:nvSpPr>
              <p:cNvPr id="8" name="テキスト ボックス 7">
                <a:extLst>
                  <a:ext uri="{FF2B5EF4-FFF2-40B4-BE49-F238E27FC236}">
                    <a16:creationId xmlns:a16="http://schemas.microsoft.com/office/drawing/2014/main" id="{ACC96EBE-AF32-4F80-9F49-D5DCA17D2FCE}"/>
                  </a:ext>
                </a:extLst>
              </p:cNvPr>
              <p:cNvSpPr txBox="1">
                <a:spLocks noRot="1" noChangeAspect="1" noMove="1" noResize="1" noEditPoints="1" noAdjustHandles="1" noChangeArrowheads="1" noChangeShapeType="1" noTextEdit="1"/>
              </p:cNvSpPr>
              <p:nvPr/>
            </p:nvSpPr>
            <p:spPr>
              <a:xfrm>
                <a:off x="1082700" y="3698596"/>
                <a:ext cx="2650726" cy="492443"/>
              </a:xfrm>
              <a:prstGeom prst="rect">
                <a:avLst/>
              </a:prstGeom>
              <a:blipFill>
                <a:blip r:embed="rId5"/>
                <a:stretch>
                  <a:fillRect/>
                </a:stretch>
              </a:blipFill>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3A38BD0B-FE07-46C9-987B-2DC558ABE52F}"/>
              </a:ext>
            </a:extLst>
          </p:cNvPr>
          <p:cNvSpPr/>
          <p:nvPr/>
        </p:nvSpPr>
        <p:spPr>
          <a:xfrm>
            <a:off x="4269961" y="3869298"/>
            <a:ext cx="936703" cy="49244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1768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normAutofit/>
          </a:bodyPr>
          <a:lstStyle/>
          <a:p>
            <a:r>
              <a:rPr kumimoji="1" lang="ja-JP" altLang="en-US" dirty="0"/>
              <a:t>実験</a:t>
            </a:r>
            <a:r>
              <a:rPr kumimoji="1" lang="en-US" altLang="ja-JP" dirty="0"/>
              <a:t> </a:t>
            </a:r>
            <a:r>
              <a:rPr kumimoji="1" lang="ja-JP" altLang="en-US" dirty="0"/>
              <a:t>： パラメータ</a:t>
            </a:r>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29</a:t>
            </a:fld>
            <a:endParaRPr kumimoji="1" lang="ja-JP" altLang="en-US"/>
          </a:p>
        </p:txBody>
      </p:sp>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1235686808"/>
              </p:ext>
            </p:extLst>
          </p:nvPr>
        </p:nvGraphicFramePr>
        <p:xfrm>
          <a:off x="822325" y="2194317"/>
          <a:ext cx="7543800" cy="2286000"/>
        </p:xfrm>
        <a:graphic>
          <a:graphicData uri="http://schemas.openxmlformats.org/drawingml/2006/table">
            <a:tbl>
              <a:tblPr firstRow="1" bandRow="1">
                <a:tableStyleId>{8EC20E35-A176-4012-BC5E-935CFFF8708E}</a:tableStyleId>
              </a:tblPr>
              <a:tblGrid>
                <a:gridCol w="2478436">
                  <a:extLst>
                    <a:ext uri="{9D8B030D-6E8A-4147-A177-3AD203B41FA5}">
                      <a16:colId xmlns:a16="http://schemas.microsoft.com/office/drawing/2014/main" val="3294734784"/>
                    </a:ext>
                  </a:extLst>
                </a:gridCol>
                <a:gridCol w="5065364">
                  <a:extLst>
                    <a:ext uri="{9D8B030D-6E8A-4147-A177-3AD203B41FA5}">
                      <a16:colId xmlns:a16="http://schemas.microsoft.com/office/drawing/2014/main" val="3247234136"/>
                    </a:ext>
                  </a:extLst>
                </a:gridCol>
              </a:tblGrid>
              <a:tr h="370840">
                <a:tc gridSpan="2">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algn="ctr"/>
                      <a:r>
                        <a:rPr lang="en-US" altLang="ja-JP" dirty="0"/>
                        <a:t>class</a:t>
                      </a:r>
                      <a:endParaRPr lang="ja-JP" altLang="en-US" dirty="0"/>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800" b="0" kern="1200" dirty="0">
                          <a:solidFill>
                            <a:schemeClr val="dk1"/>
                          </a:solidFill>
                          <a:effectLst/>
                          <a:latin typeface="+mn-lt"/>
                          <a:ea typeface="+mn-ea"/>
                          <a:cs typeface="+mn-cs"/>
                        </a:rPr>
                        <a:t>345</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467951"/>
                  </a:ext>
                </a:extLst>
              </a:tr>
              <a:tr h="370840">
                <a:tc>
                  <a:txBody>
                    <a:bodyPr/>
                    <a:lstStyle/>
                    <a:p>
                      <a:pPr lvl="0" algn="ctr"/>
                      <a:r>
                        <a:rPr kumimoji="1" lang="en-US" altLang="ja-JP" sz="2000" b="0" i="0" dirty="0">
                          <a:latin typeface="+mn-lt"/>
                          <a:ea typeface="+mj-ea"/>
                        </a:rPr>
                        <a:t>Sketch / class</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2000" dirty="0">
                          <a:latin typeface="+mn-lt"/>
                          <a:ea typeface="+mj-ea"/>
                        </a:rPr>
                        <a:t>1</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956040"/>
                  </a:ext>
                </a:extLst>
              </a:tr>
              <a:tr h="370840">
                <a:tc>
                  <a:txBody>
                    <a:bodyPr/>
                    <a:lstStyle/>
                    <a:p>
                      <a:pPr lvl="0" algn="ctr"/>
                      <a:r>
                        <a:rPr kumimoji="1" lang="en-US" altLang="ja-JP" sz="2000" b="0" i="0" dirty="0">
                          <a:latin typeface="+mn-lt"/>
                          <a:ea typeface="+mj-ea"/>
                        </a:rPr>
                        <a:t>Target class</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dirty="0">
                          <a:latin typeface="+mn-lt"/>
                          <a:ea typeface="+mj-ea"/>
                        </a:rPr>
                        <a:t>Sheep</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99682"/>
                  </a:ext>
                </a:extLst>
              </a:tr>
            </a:tbl>
          </a:graphicData>
        </a:graphic>
      </p:graphicFrame>
    </p:spTree>
    <p:extLst>
      <p:ext uri="{BB962C8B-B14F-4D97-AF65-F5344CB8AC3E}">
        <p14:creationId xmlns:p14="http://schemas.microsoft.com/office/powerpoint/2010/main" val="3087549397"/>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70A97-1DD1-48CB-8A9B-E7AF733844AE}"/>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19EDAC20-9EFF-4F03-B998-325494B7FA70}"/>
              </a:ext>
            </a:extLst>
          </p:cNvPr>
          <p:cNvSpPr>
            <a:spLocks noGrp="1"/>
          </p:cNvSpPr>
          <p:nvPr>
            <p:ph idx="1"/>
          </p:nvPr>
        </p:nvSpPr>
        <p:spPr>
          <a:xfrm>
            <a:off x="822959" y="5110982"/>
            <a:ext cx="7543801" cy="1026235"/>
          </a:xfrm>
        </p:spPr>
        <p:txBody>
          <a:bodyPr/>
          <a:lstStyle/>
          <a:p>
            <a:pPr algn="ctr"/>
            <a:r>
              <a:rPr lang="ja-JP" altLang="en-US" dirty="0"/>
              <a:t>感性</a:t>
            </a:r>
            <a:endParaRPr lang="en-US" altLang="ja-JP" dirty="0"/>
          </a:p>
        </p:txBody>
      </p:sp>
      <p:sp>
        <p:nvSpPr>
          <p:cNvPr id="4" name="スライド番号プレースホルダー 3">
            <a:extLst>
              <a:ext uri="{FF2B5EF4-FFF2-40B4-BE49-F238E27FC236}">
                <a16:creationId xmlns:a16="http://schemas.microsoft.com/office/drawing/2014/main" id="{2909C4AC-92CD-4352-99EF-EA9933D9E375}"/>
              </a:ext>
            </a:extLst>
          </p:cNvPr>
          <p:cNvSpPr>
            <a:spLocks noGrp="1"/>
          </p:cNvSpPr>
          <p:nvPr>
            <p:ph type="sldNum" sz="quarter" idx="12"/>
          </p:nvPr>
        </p:nvSpPr>
        <p:spPr/>
        <p:txBody>
          <a:bodyPr/>
          <a:lstStyle/>
          <a:p>
            <a:fld id="{304739FC-810C-4CDC-B60F-21F1951FBC64}" type="slidenum">
              <a:rPr kumimoji="1" lang="ja-JP" altLang="en-US" smtClean="0"/>
              <a:t>3</a:t>
            </a:fld>
            <a:endParaRPr kumimoji="1" lang="ja-JP" altLang="en-US"/>
          </a:p>
        </p:txBody>
      </p:sp>
      <p:sp>
        <p:nvSpPr>
          <p:cNvPr id="6" name="吹き出し: 角を丸めた四角形 5">
            <a:extLst>
              <a:ext uri="{FF2B5EF4-FFF2-40B4-BE49-F238E27FC236}">
                <a16:creationId xmlns:a16="http://schemas.microsoft.com/office/drawing/2014/main" id="{D60A4964-36AB-49B6-8915-9F010EEFAE92}"/>
              </a:ext>
            </a:extLst>
          </p:cNvPr>
          <p:cNvSpPr/>
          <p:nvPr/>
        </p:nvSpPr>
        <p:spPr>
          <a:xfrm>
            <a:off x="7025332" y="2228943"/>
            <a:ext cx="1111003" cy="719254"/>
          </a:xfrm>
          <a:prstGeom prst="wedgeRoundRectCallout">
            <a:avLst>
              <a:gd name="adj1" fmla="val -38323"/>
              <a:gd name="adj2" fmla="val 76337"/>
              <a:gd name="adj3" fmla="val 16667"/>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lnSpc>
                <a:spcPct val="150000"/>
              </a:lnSpc>
            </a:pPr>
            <a:r>
              <a:rPr kumimoji="1" lang="ja-JP" altLang="en-US" sz="2400" dirty="0">
                <a:solidFill>
                  <a:schemeClr val="bg2">
                    <a:lumMod val="50000"/>
                  </a:schemeClr>
                </a:solidFill>
              </a:rPr>
              <a:t>文章</a:t>
            </a:r>
          </a:p>
        </p:txBody>
      </p:sp>
      <p:grpSp>
        <p:nvGrpSpPr>
          <p:cNvPr id="12" name="グループ化 11">
            <a:extLst>
              <a:ext uri="{FF2B5EF4-FFF2-40B4-BE49-F238E27FC236}">
                <a16:creationId xmlns:a16="http://schemas.microsoft.com/office/drawing/2014/main" id="{62D7CF1F-E8AE-4CF5-8FE0-ED7A17B788E0}"/>
              </a:ext>
            </a:extLst>
          </p:cNvPr>
          <p:cNvGrpSpPr/>
          <p:nvPr/>
        </p:nvGrpSpPr>
        <p:grpSpPr>
          <a:xfrm>
            <a:off x="2019507" y="2990500"/>
            <a:ext cx="5150703" cy="1748945"/>
            <a:chOff x="3285797" y="4509955"/>
            <a:chExt cx="4748052" cy="1612223"/>
          </a:xfrm>
        </p:grpSpPr>
        <p:pic>
          <p:nvPicPr>
            <p:cNvPr id="13" name="図 12">
              <a:extLst>
                <a:ext uri="{FF2B5EF4-FFF2-40B4-BE49-F238E27FC236}">
                  <a16:creationId xmlns:a16="http://schemas.microsoft.com/office/drawing/2014/main" id="{379ED7B3-3D5B-4441-A2B1-0AB604ABA5A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3285797" y="4509955"/>
              <a:ext cx="1599756" cy="1599756"/>
            </a:xfrm>
            <a:prstGeom prst="rect">
              <a:avLst/>
            </a:prstGeom>
          </p:spPr>
        </p:pic>
        <p:pic>
          <p:nvPicPr>
            <p:cNvPr id="14" name="図 13">
              <a:extLst>
                <a:ext uri="{FF2B5EF4-FFF2-40B4-BE49-F238E27FC236}">
                  <a16:creationId xmlns:a16="http://schemas.microsoft.com/office/drawing/2014/main" id="{BA6E7009-828C-45B4-B1B8-B9D55E9DABE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4933797" y="4522422"/>
              <a:ext cx="1599756" cy="1599756"/>
            </a:xfrm>
            <a:prstGeom prst="rect">
              <a:avLst/>
            </a:prstGeom>
          </p:spPr>
        </p:pic>
        <p:pic>
          <p:nvPicPr>
            <p:cNvPr id="15" name="図 14">
              <a:extLst>
                <a:ext uri="{FF2B5EF4-FFF2-40B4-BE49-F238E27FC236}">
                  <a16:creationId xmlns:a16="http://schemas.microsoft.com/office/drawing/2014/main" id="{E65DB826-B9B6-418F-B218-50022413D990}"/>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6434093" y="4522422"/>
              <a:ext cx="1599756" cy="1599756"/>
            </a:xfrm>
            <a:prstGeom prst="rect">
              <a:avLst/>
            </a:prstGeom>
          </p:spPr>
        </p:pic>
      </p:grpSp>
      <p:sp>
        <p:nvSpPr>
          <p:cNvPr id="16" name="吹き出し: 角を丸めた四角形 15">
            <a:extLst>
              <a:ext uri="{FF2B5EF4-FFF2-40B4-BE49-F238E27FC236}">
                <a16:creationId xmlns:a16="http://schemas.microsoft.com/office/drawing/2014/main" id="{358736CC-4E62-4389-88D5-2FF326FC9408}"/>
              </a:ext>
            </a:extLst>
          </p:cNvPr>
          <p:cNvSpPr/>
          <p:nvPr/>
        </p:nvSpPr>
        <p:spPr>
          <a:xfrm>
            <a:off x="1007665" y="2178396"/>
            <a:ext cx="1111003" cy="719254"/>
          </a:xfrm>
          <a:prstGeom prst="wedgeRoundRectCallout">
            <a:avLst>
              <a:gd name="adj1" fmla="val 27922"/>
              <a:gd name="adj2" fmla="val 84089"/>
              <a:gd name="adj3"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lnSpc>
                <a:spcPct val="150000"/>
              </a:lnSpc>
            </a:pPr>
            <a:r>
              <a:rPr kumimoji="1" lang="ja-JP" altLang="en-US" sz="2400" dirty="0"/>
              <a:t>音楽</a:t>
            </a:r>
          </a:p>
        </p:txBody>
      </p:sp>
      <p:sp>
        <p:nvSpPr>
          <p:cNvPr id="17" name="吹き出し: 角を丸めた四角形 16">
            <a:extLst>
              <a:ext uri="{FF2B5EF4-FFF2-40B4-BE49-F238E27FC236}">
                <a16:creationId xmlns:a16="http://schemas.microsoft.com/office/drawing/2014/main" id="{7A80C93E-5C37-4CCA-88C9-84614C236A07}"/>
              </a:ext>
            </a:extLst>
          </p:cNvPr>
          <p:cNvSpPr/>
          <p:nvPr/>
        </p:nvSpPr>
        <p:spPr>
          <a:xfrm>
            <a:off x="3807263" y="2053941"/>
            <a:ext cx="1111003" cy="719254"/>
          </a:xfrm>
          <a:prstGeom prst="wedgeRoundRectCallout">
            <a:avLst>
              <a:gd name="adj1" fmla="val 25915"/>
              <a:gd name="adj2" fmla="val 77887"/>
              <a:gd name="adj3" fmla="val 16667"/>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lnSpc>
                <a:spcPct val="150000"/>
              </a:lnSpc>
            </a:pPr>
            <a:r>
              <a:rPr kumimoji="1" lang="ja-JP" altLang="en-US" sz="2400" dirty="0"/>
              <a:t>絵画</a:t>
            </a:r>
          </a:p>
        </p:txBody>
      </p:sp>
    </p:spTree>
    <p:extLst>
      <p:ext uri="{BB962C8B-B14F-4D97-AF65-F5344CB8AC3E}">
        <p14:creationId xmlns:p14="http://schemas.microsoft.com/office/powerpoint/2010/main" val="2202372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CDB7C8-107D-4DF8-A075-699F3B6EF566}"/>
              </a:ext>
            </a:extLst>
          </p:cNvPr>
          <p:cNvSpPr>
            <a:spLocks noGrp="1"/>
          </p:cNvSpPr>
          <p:nvPr>
            <p:ph type="title"/>
          </p:nvPr>
        </p:nvSpPr>
        <p:spPr/>
        <p:txBody>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C01CAF01-F727-4D8B-AD69-6E9099FE4A02}"/>
              </a:ext>
            </a:extLst>
          </p:cNvPr>
          <p:cNvSpPr>
            <a:spLocks noGrp="1"/>
          </p:cNvSpPr>
          <p:nvPr>
            <p:ph type="sldNum" sz="quarter" idx="12"/>
          </p:nvPr>
        </p:nvSpPr>
        <p:spPr/>
        <p:txBody>
          <a:bodyPr/>
          <a:lstStyle/>
          <a:p>
            <a:fld id="{304739FC-810C-4CDC-B60F-21F1951FBC64}"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9C6C3FB9-3853-4A25-9FEE-F12EAACE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59" y="2687445"/>
            <a:ext cx="9144000" cy="762000"/>
          </a:xfrm>
          <a:prstGeom prst="rect">
            <a:avLst/>
          </a:prstGeom>
        </p:spPr>
      </p:pic>
      <p:pic>
        <p:nvPicPr>
          <p:cNvPr id="6" name="図 5">
            <a:extLst>
              <a:ext uri="{FF2B5EF4-FFF2-40B4-BE49-F238E27FC236}">
                <a16:creationId xmlns:a16="http://schemas.microsoft.com/office/drawing/2014/main" id="{BDC30213-9E09-4325-82DA-931E84A7C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760" y="3631581"/>
            <a:ext cx="9144000" cy="762000"/>
          </a:xfrm>
          <a:prstGeom prst="rect">
            <a:avLst/>
          </a:prstGeom>
        </p:spPr>
      </p:pic>
      <p:pic>
        <p:nvPicPr>
          <p:cNvPr id="7" name="図 6">
            <a:extLst>
              <a:ext uri="{FF2B5EF4-FFF2-40B4-BE49-F238E27FC236}">
                <a16:creationId xmlns:a16="http://schemas.microsoft.com/office/drawing/2014/main" id="{07BF1636-586C-4635-A442-A4FEA9485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760" y="4575717"/>
            <a:ext cx="9144000" cy="762000"/>
          </a:xfrm>
          <a:prstGeom prst="rect">
            <a:avLst/>
          </a:prstGeom>
        </p:spPr>
      </p:pic>
      <p:pic>
        <p:nvPicPr>
          <p:cNvPr id="8" name="図 7">
            <a:extLst>
              <a:ext uri="{FF2B5EF4-FFF2-40B4-BE49-F238E27FC236}">
                <a16:creationId xmlns:a16="http://schemas.microsoft.com/office/drawing/2014/main" id="{25F0E971-A3D3-433D-8F48-DC67D3CBF6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760" y="1743309"/>
            <a:ext cx="9144000" cy="762000"/>
          </a:xfrm>
          <a:prstGeom prst="rect">
            <a:avLst/>
          </a:prstGeom>
        </p:spPr>
      </p:pic>
      <p:sp>
        <p:nvSpPr>
          <p:cNvPr id="9" name="正方形/長方形 8">
            <a:extLst>
              <a:ext uri="{FF2B5EF4-FFF2-40B4-BE49-F238E27FC236}">
                <a16:creationId xmlns:a16="http://schemas.microsoft.com/office/drawing/2014/main" id="{F2E5D32B-E71E-42E0-B2B9-BFC50B2DE160}"/>
              </a:ext>
            </a:extLst>
          </p:cNvPr>
          <p:cNvSpPr/>
          <p:nvPr/>
        </p:nvSpPr>
        <p:spPr>
          <a:xfrm>
            <a:off x="2588454" y="1743309"/>
            <a:ext cx="6555545" cy="4134929"/>
          </a:xfrm>
          <a:prstGeom prst="rect">
            <a:avLst/>
          </a:prstGeom>
          <a:gradFill flip="none" rotWithShape="1">
            <a:gsLst>
              <a:gs pos="0">
                <a:schemeClr val="bg1">
                  <a:alpha val="0"/>
                </a:schemeClr>
              </a:gs>
              <a:gs pos="2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013F9D3-FBD2-4400-914F-C65CF227F25D}"/>
              </a:ext>
            </a:extLst>
          </p:cNvPr>
          <p:cNvSpPr/>
          <p:nvPr/>
        </p:nvSpPr>
        <p:spPr>
          <a:xfrm>
            <a:off x="2475914" y="1743309"/>
            <a:ext cx="801858" cy="375715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DC7472C8-04D1-496C-966C-64636FB023B7}"/>
              </a:ext>
            </a:extLst>
          </p:cNvPr>
          <p:cNvSpPr>
            <a:spLocks noGrp="1"/>
          </p:cNvSpPr>
          <p:nvPr>
            <p:ph idx="1"/>
          </p:nvPr>
        </p:nvSpPr>
        <p:spPr>
          <a:xfrm>
            <a:off x="4536671" y="1811776"/>
            <a:ext cx="4438358" cy="762001"/>
          </a:xfrm>
        </p:spPr>
        <p:txBody>
          <a:bodyPr anchor="ctr">
            <a:normAutofit/>
          </a:bodyPr>
          <a:lstStyle/>
          <a:p>
            <a:r>
              <a:rPr kumimoji="1" lang="ja-JP" altLang="en-US" sz="2800" dirty="0">
                <a:solidFill>
                  <a:schemeClr val="accent1">
                    <a:lumMod val="75000"/>
                  </a:schemeClr>
                </a:solidFill>
              </a:rPr>
              <a:t>部分スケッチ</a:t>
            </a:r>
          </a:p>
        </p:txBody>
      </p:sp>
      <p:sp>
        <p:nvSpPr>
          <p:cNvPr id="13" name="コンテンツ プレースホルダー 2">
            <a:extLst>
              <a:ext uri="{FF2B5EF4-FFF2-40B4-BE49-F238E27FC236}">
                <a16:creationId xmlns:a16="http://schemas.microsoft.com/office/drawing/2014/main" id="{32E0AD35-10CA-4333-A81E-68559476A184}"/>
              </a:ext>
            </a:extLst>
          </p:cNvPr>
          <p:cNvSpPr txBox="1">
            <a:spLocks/>
          </p:cNvSpPr>
          <p:nvPr/>
        </p:nvSpPr>
        <p:spPr>
          <a:xfrm>
            <a:off x="4526204" y="2845418"/>
            <a:ext cx="4438358" cy="762001"/>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手法</a:t>
            </a:r>
            <a:r>
              <a:rPr lang="en-US" altLang="ja-JP" sz="2800" dirty="0"/>
              <a:t>A</a:t>
            </a:r>
            <a:r>
              <a:rPr lang="ja-JP" altLang="en-US" sz="2800" dirty="0"/>
              <a:t>の類似度最大クラス</a:t>
            </a:r>
          </a:p>
        </p:txBody>
      </p:sp>
      <p:sp>
        <p:nvSpPr>
          <p:cNvPr id="14" name="コンテンツ プレースホルダー 2">
            <a:extLst>
              <a:ext uri="{FF2B5EF4-FFF2-40B4-BE49-F238E27FC236}">
                <a16:creationId xmlns:a16="http://schemas.microsoft.com/office/drawing/2014/main" id="{031CB041-53CF-4373-BFCB-E7D13C8EE689}"/>
              </a:ext>
            </a:extLst>
          </p:cNvPr>
          <p:cNvSpPr txBox="1">
            <a:spLocks/>
          </p:cNvSpPr>
          <p:nvPr/>
        </p:nvSpPr>
        <p:spPr>
          <a:xfrm>
            <a:off x="4536671" y="3810773"/>
            <a:ext cx="4438358" cy="762001"/>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solidFill>
                  <a:schemeClr val="bg1">
                    <a:lumMod val="50000"/>
                  </a:schemeClr>
                </a:solidFill>
              </a:rPr>
              <a:t>手法</a:t>
            </a:r>
            <a:r>
              <a:rPr lang="en-US" altLang="ja-JP" sz="2800" dirty="0">
                <a:solidFill>
                  <a:schemeClr val="bg1">
                    <a:lumMod val="50000"/>
                  </a:schemeClr>
                </a:solidFill>
              </a:rPr>
              <a:t>B</a:t>
            </a:r>
            <a:r>
              <a:rPr lang="ja-JP" altLang="en-US" sz="2800" dirty="0">
                <a:solidFill>
                  <a:schemeClr val="bg1">
                    <a:lumMod val="50000"/>
                  </a:schemeClr>
                </a:solidFill>
              </a:rPr>
              <a:t>の類似度最大クラス</a:t>
            </a:r>
          </a:p>
        </p:txBody>
      </p:sp>
      <p:sp>
        <p:nvSpPr>
          <p:cNvPr id="15" name="コンテンツ プレースホルダー 2">
            <a:extLst>
              <a:ext uri="{FF2B5EF4-FFF2-40B4-BE49-F238E27FC236}">
                <a16:creationId xmlns:a16="http://schemas.microsoft.com/office/drawing/2014/main" id="{75B85860-5ECB-4F19-AA4F-13DAD95B882B}"/>
              </a:ext>
            </a:extLst>
          </p:cNvPr>
          <p:cNvSpPr txBox="1">
            <a:spLocks/>
          </p:cNvSpPr>
          <p:nvPr/>
        </p:nvSpPr>
        <p:spPr>
          <a:xfrm>
            <a:off x="4536671" y="4657091"/>
            <a:ext cx="4438358" cy="762001"/>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solidFill>
                  <a:schemeClr val="bg1">
                    <a:lumMod val="75000"/>
                  </a:schemeClr>
                </a:solidFill>
              </a:rPr>
              <a:t>手法</a:t>
            </a:r>
            <a:r>
              <a:rPr lang="en-US" altLang="ja-JP" sz="2800" dirty="0">
                <a:solidFill>
                  <a:schemeClr val="bg1">
                    <a:lumMod val="75000"/>
                  </a:schemeClr>
                </a:solidFill>
              </a:rPr>
              <a:t>C</a:t>
            </a:r>
            <a:r>
              <a:rPr lang="ja-JP" altLang="en-US" sz="2800" dirty="0">
                <a:solidFill>
                  <a:schemeClr val="bg1">
                    <a:lumMod val="75000"/>
                  </a:schemeClr>
                </a:solidFill>
              </a:rPr>
              <a:t>の類似度最大クラス</a:t>
            </a:r>
          </a:p>
        </p:txBody>
      </p:sp>
    </p:spTree>
    <p:extLst>
      <p:ext uri="{BB962C8B-B14F-4D97-AF65-F5344CB8AC3E}">
        <p14:creationId xmlns:p14="http://schemas.microsoft.com/office/powerpoint/2010/main" val="1207681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31</a:t>
            </a:fld>
            <a:endParaRPr kumimoji="1" lang="ja-JP" altLang="en-US"/>
          </a:p>
        </p:txBody>
      </p:sp>
      <p:pic>
        <p:nvPicPr>
          <p:cNvPr id="5" name="図 4">
            <a:extLst>
              <a:ext uri="{FF2B5EF4-FFF2-40B4-BE49-F238E27FC236}">
                <a16:creationId xmlns:a16="http://schemas.microsoft.com/office/drawing/2014/main" id="{E3F8A72D-BAED-46AB-8D24-6C6982F55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82" y="2765503"/>
            <a:ext cx="9144000" cy="762000"/>
          </a:xfrm>
          <a:prstGeom prst="rect">
            <a:avLst/>
          </a:prstGeom>
        </p:spPr>
      </p:pic>
      <p:pic>
        <p:nvPicPr>
          <p:cNvPr id="8" name="図 7">
            <a:extLst>
              <a:ext uri="{FF2B5EF4-FFF2-40B4-BE49-F238E27FC236}">
                <a16:creationId xmlns:a16="http://schemas.microsoft.com/office/drawing/2014/main" id="{00A349D4-0682-4593-89E5-96C1EBFF2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83" y="3709639"/>
            <a:ext cx="9144000" cy="762000"/>
          </a:xfrm>
          <a:prstGeom prst="rect">
            <a:avLst/>
          </a:prstGeom>
        </p:spPr>
      </p:pic>
      <p:pic>
        <p:nvPicPr>
          <p:cNvPr id="11" name="図 10">
            <a:extLst>
              <a:ext uri="{FF2B5EF4-FFF2-40B4-BE49-F238E27FC236}">
                <a16:creationId xmlns:a16="http://schemas.microsoft.com/office/drawing/2014/main" id="{3792D63E-F4A2-44B8-A804-E825BD7FE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83" y="4653775"/>
            <a:ext cx="9144000" cy="762000"/>
          </a:xfrm>
          <a:prstGeom prst="rect">
            <a:avLst/>
          </a:prstGeom>
        </p:spPr>
      </p:pic>
      <p:pic>
        <p:nvPicPr>
          <p:cNvPr id="13" name="図 12">
            <a:extLst>
              <a:ext uri="{FF2B5EF4-FFF2-40B4-BE49-F238E27FC236}">
                <a16:creationId xmlns:a16="http://schemas.microsoft.com/office/drawing/2014/main" id="{9829ED69-24B8-4B2D-B4E8-8B7E7107F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83" y="1821367"/>
            <a:ext cx="9144000" cy="762000"/>
          </a:xfrm>
          <a:prstGeom prst="rect">
            <a:avLst/>
          </a:prstGeom>
        </p:spPr>
      </p:pic>
      <p:sp>
        <p:nvSpPr>
          <p:cNvPr id="14" name="正方形/長方形 13">
            <a:extLst>
              <a:ext uri="{FF2B5EF4-FFF2-40B4-BE49-F238E27FC236}">
                <a16:creationId xmlns:a16="http://schemas.microsoft.com/office/drawing/2014/main" id="{060E68F4-3FD0-4748-A9FF-0DA3011E108E}"/>
              </a:ext>
            </a:extLst>
          </p:cNvPr>
          <p:cNvSpPr/>
          <p:nvPr/>
        </p:nvSpPr>
        <p:spPr>
          <a:xfrm rot="5400000">
            <a:off x="4018068" y="479504"/>
            <a:ext cx="1895794" cy="8356068"/>
          </a:xfrm>
          <a:prstGeom prst="rect">
            <a:avLst/>
          </a:prstGeom>
          <a:gradFill flip="none" rotWithShape="1">
            <a:gsLst>
              <a:gs pos="0">
                <a:schemeClr val="bg1">
                  <a:alpha val="0"/>
                </a:schemeClr>
              </a:gs>
              <a:gs pos="2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18DF794-3D10-44F0-B338-A071108B0991}"/>
              </a:ext>
            </a:extLst>
          </p:cNvPr>
          <p:cNvSpPr/>
          <p:nvPr/>
        </p:nvSpPr>
        <p:spPr>
          <a:xfrm>
            <a:off x="7850459" y="1743309"/>
            <a:ext cx="1293540" cy="4134929"/>
          </a:xfrm>
          <a:prstGeom prst="rect">
            <a:avLst/>
          </a:prstGeom>
          <a:gradFill flip="none" rotWithShape="1">
            <a:gsLst>
              <a:gs pos="0">
                <a:schemeClr val="bg1">
                  <a:alpha val="0"/>
                </a:schemeClr>
              </a:gs>
              <a:gs pos="2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99760F9-2DFC-4AB3-B53F-09F6072D9DE0}"/>
              </a:ext>
            </a:extLst>
          </p:cNvPr>
          <p:cNvSpPr/>
          <p:nvPr/>
        </p:nvSpPr>
        <p:spPr>
          <a:xfrm>
            <a:off x="706582" y="2698598"/>
            <a:ext cx="7702782" cy="944136"/>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コンテンツ プレースホルダー 2">
            <a:extLst>
              <a:ext uri="{FF2B5EF4-FFF2-40B4-BE49-F238E27FC236}">
                <a16:creationId xmlns:a16="http://schemas.microsoft.com/office/drawing/2014/main" id="{A0148ADE-A593-4AB4-8752-10DE6A7EC2DD}"/>
              </a:ext>
            </a:extLst>
          </p:cNvPr>
          <p:cNvSpPr>
            <a:spLocks noGrp="1"/>
          </p:cNvSpPr>
          <p:nvPr>
            <p:ph idx="1"/>
          </p:nvPr>
        </p:nvSpPr>
        <p:spPr>
          <a:xfrm>
            <a:off x="3371427" y="4224282"/>
            <a:ext cx="2059217" cy="762001"/>
          </a:xfrm>
        </p:spPr>
        <p:txBody>
          <a:bodyPr anchor="ctr">
            <a:normAutofit/>
          </a:bodyPr>
          <a:lstStyle/>
          <a:p>
            <a:r>
              <a:rPr kumimoji="1" lang="ja-JP" altLang="en-US" sz="2800" dirty="0">
                <a:solidFill>
                  <a:srgbClr val="96231A"/>
                </a:solidFill>
              </a:rPr>
              <a:t>類似度最大</a:t>
            </a:r>
          </a:p>
        </p:txBody>
      </p:sp>
    </p:spTree>
    <p:extLst>
      <p:ext uri="{BB962C8B-B14F-4D97-AF65-F5344CB8AC3E}">
        <p14:creationId xmlns:p14="http://schemas.microsoft.com/office/powerpoint/2010/main" val="215475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627772" y="5776330"/>
            <a:ext cx="7817798" cy="461665"/>
          </a:xfrm>
          <a:prstGeom prst="rect">
            <a:avLst/>
          </a:prstGeom>
          <a:noFill/>
        </p:spPr>
        <p:txBody>
          <a:bodyPr wrap="square" rtlCol="0">
            <a:spAutoFit/>
          </a:bodyPr>
          <a:lstStyle/>
          <a:p>
            <a:pPr algn="ctr"/>
            <a:r>
              <a:rPr kumimoji="1" lang="en-US" altLang="ja-JP" sz="2400" dirty="0"/>
              <a:t>(A)Sketch RNN, (B)AKAZE, (C)</a:t>
            </a:r>
            <a:r>
              <a:rPr kumimoji="1" lang="ja-JP" altLang="en-US" sz="2400" dirty="0"/>
              <a:t>混合 での推定結果</a:t>
            </a:r>
          </a:p>
        </p:txBody>
      </p:sp>
      <p:pic>
        <p:nvPicPr>
          <p:cNvPr id="5" name="図 4">
            <a:extLst>
              <a:ext uri="{FF2B5EF4-FFF2-40B4-BE49-F238E27FC236}">
                <a16:creationId xmlns:a16="http://schemas.microsoft.com/office/drawing/2014/main" id="{E3F8A72D-BAED-46AB-8D24-6C6982F55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87445"/>
            <a:ext cx="9144000" cy="762000"/>
          </a:xfrm>
          <a:prstGeom prst="rect">
            <a:avLst/>
          </a:prstGeom>
        </p:spPr>
      </p:pic>
      <p:pic>
        <p:nvPicPr>
          <p:cNvPr id="8" name="図 7">
            <a:extLst>
              <a:ext uri="{FF2B5EF4-FFF2-40B4-BE49-F238E27FC236}">
                <a16:creationId xmlns:a16="http://schemas.microsoft.com/office/drawing/2014/main" id="{00A349D4-0682-4593-89E5-96C1EBFF2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31581"/>
            <a:ext cx="9144000" cy="762000"/>
          </a:xfrm>
          <a:prstGeom prst="rect">
            <a:avLst/>
          </a:prstGeom>
        </p:spPr>
      </p:pic>
      <p:pic>
        <p:nvPicPr>
          <p:cNvPr id="11" name="図 10">
            <a:extLst>
              <a:ext uri="{FF2B5EF4-FFF2-40B4-BE49-F238E27FC236}">
                <a16:creationId xmlns:a16="http://schemas.microsoft.com/office/drawing/2014/main" id="{3792D63E-F4A2-44B8-A804-E825BD7FE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75717"/>
            <a:ext cx="9144000" cy="762000"/>
          </a:xfrm>
          <a:prstGeom prst="rect">
            <a:avLst/>
          </a:prstGeom>
        </p:spPr>
      </p:pic>
      <p:pic>
        <p:nvPicPr>
          <p:cNvPr id="13" name="図 12">
            <a:extLst>
              <a:ext uri="{FF2B5EF4-FFF2-40B4-BE49-F238E27FC236}">
                <a16:creationId xmlns:a16="http://schemas.microsoft.com/office/drawing/2014/main" id="{9829ED69-24B8-4B2D-B4E8-8B7E7107F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3309"/>
            <a:ext cx="9144000" cy="762000"/>
          </a:xfrm>
          <a:prstGeom prst="rect">
            <a:avLst/>
          </a:prstGeom>
        </p:spPr>
      </p:pic>
      <p:sp>
        <p:nvSpPr>
          <p:cNvPr id="10" name="正方形/長方形 9">
            <a:extLst>
              <a:ext uri="{FF2B5EF4-FFF2-40B4-BE49-F238E27FC236}">
                <a16:creationId xmlns:a16="http://schemas.microsoft.com/office/drawing/2014/main" id="{11F2B21E-9BE3-41DC-AA36-DA8D129AC763}"/>
              </a:ext>
            </a:extLst>
          </p:cNvPr>
          <p:cNvSpPr/>
          <p:nvPr/>
        </p:nvSpPr>
        <p:spPr>
          <a:xfrm>
            <a:off x="8285699" y="1743309"/>
            <a:ext cx="801858" cy="367578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46585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33</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627772" y="5776330"/>
            <a:ext cx="7817798" cy="461665"/>
          </a:xfrm>
          <a:prstGeom prst="rect">
            <a:avLst/>
          </a:prstGeom>
          <a:noFill/>
        </p:spPr>
        <p:txBody>
          <a:bodyPr wrap="square" rtlCol="0">
            <a:spAutoFit/>
          </a:bodyPr>
          <a:lstStyle/>
          <a:p>
            <a:pPr algn="ctr"/>
            <a:r>
              <a:rPr kumimoji="1" lang="en-US" altLang="ja-JP" sz="2400" dirty="0"/>
              <a:t>(A)Sketch RNN, (B)AKAZE, (C)</a:t>
            </a:r>
            <a:r>
              <a:rPr kumimoji="1" lang="ja-JP" altLang="en-US" sz="2400" dirty="0"/>
              <a:t>混合 での推定結果</a:t>
            </a:r>
          </a:p>
        </p:txBody>
      </p:sp>
      <p:pic>
        <p:nvPicPr>
          <p:cNvPr id="8" name="図 7">
            <a:extLst>
              <a:ext uri="{FF2B5EF4-FFF2-40B4-BE49-F238E27FC236}">
                <a16:creationId xmlns:a16="http://schemas.microsoft.com/office/drawing/2014/main" id="{00A349D4-0682-4593-89E5-96C1EBFF2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1581"/>
            <a:ext cx="9144000" cy="762000"/>
          </a:xfrm>
          <a:prstGeom prst="rect">
            <a:avLst/>
          </a:prstGeom>
        </p:spPr>
      </p:pic>
      <p:pic>
        <p:nvPicPr>
          <p:cNvPr id="11" name="図 10">
            <a:extLst>
              <a:ext uri="{FF2B5EF4-FFF2-40B4-BE49-F238E27FC236}">
                <a16:creationId xmlns:a16="http://schemas.microsoft.com/office/drawing/2014/main" id="{3792D63E-F4A2-44B8-A804-E825BD7FE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5717"/>
            <a:ext cx="9144000" cy="762000"/>
          </a:xfrm>
          <a:prstGeom prst="rect">
            <a:avLst/>
          </a:prstGeom>
        </p:spPr>
      </p:pic>
      <p:pic>
        <p:nvPicPr>
          <p:cNvPr id="13" name="図 12">
            <a:extLst>
              <a:ext uri="{FF2B5EF4-FFF2-40B4-BE49-F238E27FC236}">
                <a16:creationId xmlns:a16="http://schemas.microsoft.com/office/drawing/2014/main" id="{9829ED69-24B8-4B2D-B4E8-8B7E7107F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43309"/>
            <a:ext cx="9144000" cy="762000"/>
          </a:xfrm>
          <a:prstGeom prst="rect">
            <a:avLst/>
          </a:prstGeom>
        </p:spPr>
      </p:pic>
      <p:sp>
        <p:nvSpPr>
          <p:cNvPr id="3" name="正方形/長方形 2">
            <a:extLst>
              <a:ext uri="{FF2B5EF4-FFF2-40B4-BE49-F238E27FC236}">
                <a16:creationId xmlns:a16="http://schemas.microsoft.com/office/drawing/2014/main" id="{D536B982-1B9E-4F1B-B2DC-E5E4F8A01F7E}"/>
              </a:ext>
            </a:extLst>
          </p:cNvPr>
          <p:cNvSpPr/>
          <p:nvPr/>
        </p:nvSpPr>
        <p:spPr>
          <a:xfrm>
            <a:off x="-1" y="3631581"/>
            <a:ext cx="858645"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4B9B6BE-134E-426F-A436-67CCC255771F}"/>
              </a:ext>
            </a:extLst>
          </p:cNvPr>
          <p:cNvSpPr/>
          <p:nvPr/>
        </p:nvSpPr>
        <p:spPr>
          <a:xfrm>
            <a:off x="3789554" y="3631580"/>
            <a:ext cx="858645"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59EA97D-CFA4-491E-8727-128E77D96F6F}"/>
              </a:ext>
            </a:extLst>
          </p:cNvPr>
          <p:cNvSpPr/>
          <p:nvPr/>
        </p:nvSpPr>
        <p:spPr>
          <a:xfrm>
            <a:off x="6742768" y="4575716"/>
            <a:ext cx="858645"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93C48EE-3F20-4E31-B27E-4C2603B6BCEE}"/>
              </a:ext>
            </a:extLst>
          </p:cNvPr>
          <p:cNvSpPr/>
          <p:nvPr/>
        </p:nvSpPr>
        <p:spPr>
          <a:xfrm>
            <a:off x="6720464" y="3653267"/>
            <a:ext cx="1646296"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37215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34</a:t>
            </a:fld>
            <a:endParaRPr kumimoji="1" lang="ja-JP" altLang="en-US"/>
          </a:p>
        </p:txBody>
      </p:sp>
    </p:spTree>
    <p:extLst>
      <p:ext uri="{BB962C8B-B14F-4D97-AF65-F5344CB8AC3E}">
        <p14:creationId xmlns:p14="http://schemas.microsoft.com/office/powerpoint/2010/main" val="3817078217"/>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C70B6-E506-45C9-AECF-0347D337107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20B3F289-3D42-40B7-8F33-52B9AAB63466}"/>
              </a:ext>
            </a:extLst>
          </p:cNvPr>
          <p:cNvSpPr>
            <a:spLocks noGrp="1"/>
          </p:cNvSpPr>
          <p:nvPr>
            <p:ph idx="1"/>
          </p:nvPr>
        </p:nvSpPr>
        <p:spPr/>
        <p:txBody>
          <a:bodyPr>
            <a:normAutofit/>
          </a:bodyPr>
          <a:lstStyle/>
          <a:p>
            <a:pPr>
              <a:lnSpc>
                <a:spcPct val="150000"/>
              </a:lnSpc>
            </a:pPr>
            <a:r>
              <a:rPr lang="ja-JP" altLang="en-US" dirty="0"/>
              <a:t>類似度指標</a:t>
            </a:r>
            <a:endParaRPr lang="en-US" altLang="ja-JP" dirty="0"/>
          </a:p>
          <a:p>
            <a:pPr>
              <a:lnSpc>
                <a:spcPct val="100000"/>
              </a:lnSpc>
            </a:pPr>
            <a:r>
              <a:rPr lang="en-US" altLang="ja-JP" sz="2000" dirty="0"/>
              <a:t>AKAZE </a:t>
            </a:r>
            <a:r>
              <a:rPr lang="ja-JP" altLang="en-US" sz="2000" dirty="0"/>
              <a:t>を用いた最終状態を入力する手法が良好</a:t>
            </a:r>
          </a:p>
          <a:p>
            <a:pPr>
              <a:lnSpc>
                <a:spcPct val="100000"/>
              </a:lnSpc>
            </a:pPr>
            <a:r>
              <a:rPr lang="en-US" altLang="ja-JP" sz="2000" dirty="0"/>
              <a:t>Sketch RNN </a:t>
            </a:r>
            <a:r>
              <a:rPr lang="ja-JP" altLang="en-US" sz="2000" dirty="0"/>
              <a:t>の性能が低い</a:t>
            </a:r>
            <a:endParaRPr lang="en-US" altLang="ja-JP" sz="2000" dirty="0"/>
          </a:p>
          <a:p>
            <a:pPr>
              <a:lnSpc>
                <a:spcPct val="100000"/>
              </a:lnSpc>
            </a:pPr>
            <a:endParaRPr kumimoji="1" lang="en-US" altLang="ja-JP" sz="2000" dirty="0"/>
          </a:p>
          <a:p>
            <a:pPr>
              <a:lnSpc>
                <a:spcPct val="100000"/>
              </a:lnSpc>
            </a:pPr>
            <a:r>
              <a:rPr kumimoji="1" lang="ja-JP" altLang="en-US" dirty="0"/>
              <a:t>スケッチの分割手法</a:t>
            </a:r>
            <a:endParaRPr kumimoji="1" lang="en-US" altLang="ja-JP" dirty="0"/>
          </a:p>
          <a:p>
            <a:pPr>
              <a:lnSpc>
                <a:spcPct val="100000"/>
              </a:lnSpc>
            </a:pPr>
            <a:r>
              <a:rPr lang="ja-JP" altLang="en-US" sz="2000" dirty="0"/>
              <a:t>先行研究ではなかったオブジェクトベース分割</a:t>
            </a:r>
          </a:p>
          <a:p>
            <a:pPr>
              <a:lnSpc>
                <a:spcPct val="100000"/>
              </a:lnSpc>
            </a:pPr>
            <a:r>
              <a:rPr lang="ja-JP" altLang="en-US" sz="2000" dirty="0"/>
              <a:t>妥当な部分スケッチも一部獲得</a:t>
            </a:r>
            <a:endParaRPr kumimoji="1" lang="en-US" altLang="ja-JP" sz="2000" dirty="0"/>
          </a:p>
        </p:txBody>
      </p:sp>
      <p:sp>
        <p:nvSpPr>
          <p:cNvPr id="4" name="スライド番号プレースホルダー 3">
            <a:extLst>
              <a:ext uri="{FF2B5EF4-FFF2-40B4-BE49-F238E27FC236}">
                <a16:creationId xmlns:a16="http://schemas.microsoft.com/office/drawing/2014/main" id="{667B3E7B-DB82-4501-9207-BB302BF00885}"/>
              </a:ext>
            </a:extLst>
          </p:cNvPr>
          <p:cNvSpPr>
            <a:spLocks noGrp="1"/>
          </p:cNvSpPr>
          <p:nvPr>
            <p:ph type="sldNum" sz="quarter" idx="12"/>
          </p:nvPr>
        </p:nvSpPr>
        <p:spPr/>
        <p:txBody>
          <a:bodyPr/>
          <a:lstStyle/>
          <a:p>
            <a:fld id="{304739FC-810C-4CDC-B60F-21F1951FBC64}" type="slidenum">
              <a:rPr kumimoji="1" lang="ja-JP" altLang="en-US" smtClean="0"/>
              <a:t>35</a:t>
            </a:fld>
            <a:endParaRPr kumimoji="1" lang="ja-JP" altLang="en-US"/>
          </a:p>
        </p:txBody>
      </p:sp>
    </p:spTree>
    <p:extLst>
      <p:ext uri="{BB962C8B-B14F-4D97-AF65-F5344CB8AC3E}">
        <p14:creationId xmlns:p14="http://schemas.microsoft.com/office/powerpoint/2010/main" val="131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33C2F-F584-4D1A-8366-244ACA945AC7}"/>
              </a:ext>
            </a:extLst>
          </p:cNvPr>
          <p:cNvSpPr>
            <a:spLocks noGrp="1"/>
          </p:cNvSpPr>
          <p:nvPr>
            <p:ph type="title"/>
          </p:nvPr>
        </p:nvSpPr>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1F173745-46B6-4700-8F77-7A368EEECDB7}"/>
              </a:ext>
            </a:extLst>
          </p:cNvPr>
          <p:cNvSpPr>
            <a:spLocks noGrp="1"/>
          </p:cNvSpPr>
          <p:nvPr>
            <p:ph idx="1"/>
          </p:nvPr>
        </p:nvSpPr>
        <p:spPr/>
        <p:txBody>
          <a:bodyPr/>
          <a:lstStyle/>
          <a:p>
            <a:pPr marL="571500" indent="-571500">
              <a:lnSpc>
                <a:spcPct val="200000"/>
              </a:lnSpc>
              <a:buFont typeface="Wingdings" panose="05000000000000000000" pitchFamily="2" charset="2"/>
              <a:buChar char="n"/>
            </a:pPr>
            <a:r>
              <a:rPr kumimoji="1" lang="ja-JP" altLang="en-US" dirty="0"/>
              <a:t>指標のアンケート調査・改良</a:t>
            </a:r>
            <a:endParaRPr kumimoji="1" lang="en-US" altLang="ja-JP" dirty="0"/>
          </a:p>
          <a:p>
            <a:pPr marL="571500" indent="-571500">
              <a:lnSpc>
                <a:spcPct val="200000"/>
              </a:lnSpc>
              <a:buFont typeface="Wingdings" panose="05000000000000000000" pitchFamily="2" charset="2"/>
              <a:buChar char="n"/>
            </a:pPr>
            <a:r>
              <a:rPr lang="ja-JP" altLang="en-US" dirty="0"/>
              <a:t>絵描き歌用データセットの整備</a:t>
            </a:r>
            <a:endParaRPr lang="en-US" altLang="ja-JP" dirty="0"/>
          </a:p>
          <a:p>
            <a:pPr>
              <a:lnSpc>
                <a:spcPct val="100000"/>
              </a:lnSpc>
            </a:pPr>
            <a:r>
              <a:rPr lang="ja-JP" altLang="en-US" sz="2400" dirty="0"/>
              <a:t>      画像情報と言語情報がセット</a:t>
            </a:r>
            <a:endParaRPr lang="en-US" altLang="ja-JP" sz="2400" dirty="0"/>
          </a:p>
        </p:txBody>
      </p:sp>
      <p:sp>
        <p:nvSpPr>
          <p:cNvPr id="4" name="スライド番号プレースホルダー 3">
            <a:extLst>
              <a:ext uri="{FF2B5EF4-FFF2-40B4-BE49-F238E27FC236}">
                <a16:creationId xmlns:a16="http://schemas.microsoft.com/office/drawing/2014/main" id="{F7C7EE6E-43B2-4C6B-A25F-A68239176716}"/>
              </a:ext>
            </a:extLst>
          </p:cNvPr>
          <p:cNvSpPr>
            <a:spLocks noGrp="1"/>
          </p:cNvSpPr>
          <p:nvPr>
            <p:ph type="sldNum" sz="quarter" idx="12"/>
          </p:nvPr>
        </p:nvSpPr>
        <p:spPr/>
        <p:txBody>
          <a:bodyPr/>
          <a:lstStyle/>
          <a:p>
            <a:fld id="{304739FC-810C-4CDC-B60F-21F1951FBC64}" type="slidenum">
              <a:rPr kumimoji="1" lang="ja-JP" altLang="en-US" smtClean="0"/>
              <a:t>36</a:t>
            </a:fld>
            <a:endParaRPr kumimoji="1" lang="ja-JP" altLang="en-US"/>
          </a:p>
        </p:txBody>
      </p:sp>
    </p:spTree>
    <p:extLst>
      <p:ext uri="{BB962C8B-B14F-4D97-AF65-F5344CB8AC3E}">
        <p14:creationId xmlns:p14="http://schemas.microsoft.com/office/powerpoint/2010/main" val="2254482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695746B-2D09-43FB-B1D1-BE7F3EB79F5C}"/>
              </a:ext>
            </a:extLst>
          </p:cNvPr>
          <p:cNvSpPr>
            <a:spLocks noGrp="1"/>
          </p:cNvSpPr>
          <p:nvPr>
            <p:ph type="title"/>
          </p:nvPr>
        </p:nvSpPr>
        <p:spPr/>
        <p:txBody>
          <a:bodyPr>
            <a:normAutofit/>
          </a:bodyPr>
          <a:lstStyle/>
          <a:p>
            <a:r>
              <a:rPr lang="ja-JP" altLang="en-US" sz="6000" dirty="0"/>
              <a:t>ご清聴ありがとう</a:t>
            </a:r>
            <a:br>
              <a:rPr lang="en-US" altLang="ja-JP" sz="6000" dirty="0"/>
            </a:br>
            <a:r>
              <a:rPr lang="ja-JP" altLang="en-US" sz="6000" dirty="0"/>
              <a:t>ございました</a:t>
            </a:r>
            <a:endParaRPr kumimoji="1" lang="ja-JP" altLang="en-US" sz="6000" dirty="0"/>
          </a:p>
        </p:txBody>
      </p:sp>
      <p:sp>
        <p:nvSpPr>
          <p:cNvPr id="4" name="スライド番号プレースホルダー 3">
            <a:extLst>
              <a:ext uri="{FF2B5EF4-FFF2-40B4-BE49-F238E27FC236}">
                <a16:creationId xmlns:a16="http://schemas.microsoft.com/office/drawing/2014/main" id="{FD0E98B8-3A05-4CDB-9494-F03EA8DF9B7F}"/>
              </a:ext>
            </a:extLst>
          </p:cNvPr>
          <p:cNvSpPr>
            <a:spLocks noGrp="1"/>
          </p:cNvSpPr>
          <p:nvPr>
            <p:ph type="sldNum" sz="quarter" idx="12"/>
          </p:nvPr>
        </p:nvSpPr>
        <p:spPr/>
        <p:txBody>
          <a:bodyPr/>
          <a:lstStyle/>
          <a:p>
            <a:fld id="{304739FC-810C-4CDC-B60F-21F1951FBC64}" type="slidenum">
              <a:rPr kumimoji="1" lang="ja-JP" altLang="en-US" smtClean="0"/>
              <a:t>37</a:t>
            </a:fld>
            <a:endParaRPr kumimoji="1" lang="ja-JP" altLang="en-US"/>
          </a:p>
        </p:txBody>
      </p:sp>
      <p:sp>
        <p:nvSpPr>
          <p:cNvPr id="9" name="正方形/長方形 8">
            <a:extLst>
              <a:ext uri="{FF2B5EF4-FFF2-40B4-BE49-F238E27FC236}">
                <a16:creationId xmlns:a16="http://schemas.microsoft.com/office/drawing/2014/main" id="{8E53B5A8-45DB-4F3F-9A9D-CEBF5EAD6CFB}"/>
              </a:ext>
            </a:extLst>
          </p:cNvPr>
          <p:cNvSpPr/>
          <p:nvPr/>
        </p:nvSpPr>
        <p:spPr>
          <a:xfrm>
            <a:off x="0" y="0"/>
            <a:ext cx="9144000" cy="3651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5602" name="Picture 2" descr="神頼み">
            <a:extLst>
              <a:ext uri="{FF2B5EF4-FFF2-40B4-BE49-F238E27FC236}">
                <a16:creationId xmlns:a16="http://schemas.microsoft.com/office/drawing/2014/main" id="{810E9118-4D65-4255-B57D-A3E08A78B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603" y="2420112"/>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194475"/>
      </p:ext>
    </p:extLst>
  </p:cSld>
  <p:clrMapOvr>
    <a:masterClrMapping/>
  </p:clrMapOvr>
  <mc:AlternateContent xmlns:mc="http://schemas.openxmlformats.org/markup-compatibility/2006" xmlns:p14="http://schemas.microsoft.com/office/powerpoint/2010/main">
    <mc:Choice Requires="p14">
      <p:transition spd="slow" p14:dur="2000" advTm="1079"/>
    </mc:Choice>
    <mc:Fallback xmlns="">
      <p:transition spd="slow" advTm="10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F501B-0BB9-415A-886D-D896F0D78095}"/>
              </a:ext>
            </a:extLst>
          </p:cNvPr>
          <p:cNvSpPr>
            <a:spLocks noGrp="1"/>
          </p:cNvSpPr>
          <p:nvPr>
            <p:ph type="title"/>
          </p:nvPr>
        </p:nvSpPr>
        <p:spPr/>
        <p:txBody>
          <a:bodyPr/>
          <a:lstStyle/>
          <a:p>
            <a:r>
              <a:rPr kumimoji="1" lang="ja-JP" altLang="en-US" dirty="0"/>
              <a:t>画像の形式</a:t>
            </a:r>
          </a:p>
        </p:txBody>
      </p:sp>
      <p:sp>
        <p:nvSpPr>
          <p:cNvPr id="4" name="スライド番号プレースホルダー 3">
            <a:extLst>
              <a:ext uri="{FF2B5EF4-FFF2-40B4-BE49-F238E27FC236}">
                <a16:creationId xmlns:a16="http://schemas.microsoft.com/office/drawing/2014/main" id="{F47DBA87-EB36-4CBF-8322-118DD6D8DD80}"/>
              </a:ext>
            </a:extLst>
          </p:cNvPr>
          <p:cNvSpPr>
            <a:spLocks noGrp="1"/>
          </p:cNvSpPr>
          <p:nvPr>
            <p:ph type="sldNum" sz="quarter" idx="12"/>
          </p:nvPr>
        </p:nvSpPr>
        <p:spPr/>
        <p:txBody>
          <a:bodyPr/>
          <a:lstStyle/>
          <a:p>
            <a:fld id="{304739FC-810C-4CDC-B60F-21F1951FBC64}" type="slidenum">
              <a:rPr kumimoji="1" lang="ja-JP" altLang="en-US" smtClean="0"/>
              <a:t>4</a:t>
            </a:fld>
            <a:endParaRPr kumimoji="1" lang="ja-JP" altLang="en-US"/>
          </a:p>
        </p:txBody>
      </p:sp>
      <p:pic>
        <p:nvPicPr>
          <p:cNvPr id="1026" name="Picture 2" descr="「ベクタ形式」と「ラスタ形式」の違い1">
            <a:extLst>
              <a:ext uri="{FF2B5EF4-FFF2-40B4-BE49-F238E27FC236}">
                <a16:creationId xmlns:a16="http://schemas.microsoft.com/office/drawing/2014/main" id="{8D3C6766-543E-4F10-B46C-8372BA309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417"/>
          <a:stretch/>
        </p:blipFill>
        <p:spPr bwMode="auto">
          <a:xfrm>
            <a:off x="1817997" y="2472260"/>
            <a:ext cx="2028825" cy="1913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ベクタ形式」と「ラスタ形式」の違い2">
            <a:extLst>
              <a:ext uri="{FF2B5EF4-FFF2-40B4-BE49-F238E27FC236}">
                <a16:creationId xmlns:a16="http://schemas.microsoft.com/office/drawing/2014/main" id="{6FCC782D-6354-455D-B5E7-041067861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612"/>
          <a:stretch/>
        </p:blipFill>
        <p:spPr bwMode="auto">
          <a:xfrm>
            <a:off x="5374538" y="2506031"/>
            <a:ext cx="2185988" cy="1845938"/>
          </a:xfrm>
          <a:prstGeom prst="rect">
            <a:avLst/>
          </a:prstGeom>
          <a:noFill/>
          <a:extLst>
            <a:ext uri="{909E8E84-426E-40DD-AFC4-6F175D3DCCD1}">
              <a14:hiddenFill xmlns:a14="http://schemas.microsoft.com/office/drawing/2010/main">
                <a:solidFill>
                  <a:srgbClr val="FFFFFF"/>
                </a:solidFill>
              </a14:hiddenFill>
            </a:ext>
          </a:extLst>
        </p:spPr>
      </p:pic>
      <p:sp>
        <p:nvSpPr>
          <p:cNvPr id="7" name="コンテンツ プレースホルダー 2">
            <a:extLst>
              <a:ext uri="{FF2B5EF4-FFF2-40B4-BE49-F238E27FC236}">
                <a16:creationId xmlns:a16="http://schemas.microsoft.com/office/drawing/2014/main" id="{6A28B3D5-7A76-4479-BF4D-800810AAC443}"/>
              </a:ext>
            </a:extLst>
          </p:cNvPr>
          <p:cNvSpPr>
            <a:spLocks noGrp="1"/>
          </p:cNvSpPr>
          <p:nvPr>
            <p:ph idx="1"/>
          </p:nvPr>
        </p:nvSpPr>
        <p:spPr>
          <a:xfrm>
            <a:off x="1331454" y="4574463"/>
            <a:ext cx="3001909" cy="1026235"/>
          </a:xfrm>
        </p:spPr>
        <p:txBody>
          <a:bodyPr/>
          <a:lstStyle/>
          <a:p>
            <a:pPr algn="ctr"/>
            <a:r>
              <a:rPr lang="ja-JP" altLang="en-US" dirty="0"/>
              <a:t>ベクタ形式</a:t>
            </a:r>
            <a:endParaRPr lang="en-US" altLang="ja-JP" dirty="0"/>
          </a:p>
        </p:txBody>
      </p:sp>
      <p:sp>
        <p:nvSpPr>
          <p:cNvPr id="8" name="コンテンツ プレースホルダー 2">
            <a:extLst>
              <a:ext uri="{FF2B5EF4-FFF2-40B4-BE49-F238E27FC236}">
                <a16:creationId xmlns:a16="http://schemas.microsoft.com/office/drawing/2014/main" id="{DE7EB859-3368-477B-8778-9C38A677D0AA}"/>
              </a:ext>
            </a:extLst>
          </p:cNvPr>
          <p:cNvSpPr txBox="1">
            <a:spLocks/>
          </p:cNvSpPr>
          <p:nvPr/>
        </p:nvSpPr>
        <p:spPr>
          <a:xfrm>
            <a:off x="4966577" y="4574463"/>
            <a:ext cx="3001909" cy="1026235"/>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dirty="0"/>
              <a:t>ラスタ形式</a:t>
            </a:r>
            <a:endParaRPr lang="en-US" altLang="ja-JP" dirty="0"/>
          </a:p>
        </p:txBody>
      </p:sp>
      <p:sp>
        <p:nvSpPr>
          <p:cNvPr id="5" name="正方形/長方形 4">
            <a:extLst>
              <a:ext uri="{FF2B5EF4-FFF2-40B4-BE49-F238E27FC236}">
                <a16:creationId xmlns:a16="http://schemas.microsoft.com/office/drawing/2014/main" id="{BA372D4C-566D-481B-8527-C903C5522FDD}"/>
              </a:ext>
            </a:extLst>
          </p:cNvPr>
          <p:cNvSpPr/>
          <p:nvPr/>
        </p:nvSpPr>
        <p:spPr>
          <a:xfrm>
            <a:off x="871984" y="6475720"/>
            <a:ext cx="3425938" cy="307777"/>
          </a:xfrm>
          <a:prstGeom prst="rect">
            <a:avLst/>
          </a:prstGeom>
        </p:spPr>
        <p:txBody>
          <a:bodyPr wrap="none">
            <a:spAutoFit/>
          </a:bodyPr>
          <a:lstStyle/>
          <a:p>
            <a:r>
              <a:rPr lang="ja-JP" altLang="en-US" sz="1400" dirty="0">
                <a:solidFill>
                  <a:schemeClr val="bg1"/>
                </a:solidFill>
              </a:rPr>
              <a:t>https://wa3.i-3-i.info/diff79image.html</a:t>
            </a:r>
          </a:p>
        </p:txBody>
      </p:sp>
    </p:spTree>
    <p:extLst>
      <p:ext uri="{BB962C8B-B14F-4D97-AF65-F5344CB8AC3E}">
        <p14:creationId xmlns:p14="http://schemas.microsoft.com/office/powerpoint/2010/main" val="177288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FE6DE-113A-4C54-B05A-D40261829484}"/>
              </a:ext>
            </a:extLst>
          </p:cNvPr>
          <p:cNvSpPr>
            <a:spLocks noGrp="1"/>
          </p:cNvSpPr>
          <p:nvPr>
            <p:ph type="title"/>
          </p:nvPr>
        </p:nvSpPr>
        <p:spPr/>
        <p:txBody>
          <a:bodyPr/>
          <a:lstStyle/>
          <a:p>
            <a:r>
              <a:rPr kumimoji="1" lang="ja-JP" altLang="en-US" dirty="0"/>
              <a:t>絵描き歌</a:t>
            </a:r>
          </a:p>
        </p:txBody>
      </p:sp>
      <p:sp>
        <p:nvSpPr>
          <p:cNvPr id="3" name="コンテンツ プレースホルダー 2">
            <a:extLst>
              <a:ext uri="{FF2B5EF4-FFF2-40B4-BE49-F238E27FC236}">
                <a16:creationId xmlns:a16="http://schemas.microsoft.com/office/drawing/2014/main" id="{11856C5A-8725-480B-BC4D-7F282A55BDB3}"/>
              </a:ext>
            </a:extLst>
          </p:cNvPr>
          <p:cNvSpPr>
            <a:spLocks noGrp="1"/>
          </p:cNvSpPr>
          <p:nvPr>
            <p:ph idx="1"/>
          </p:nvPr>
        </p:nvSpPr>
        <p:spPr>
          <a:xfrm>
            <a:off x="618818" y="2267062"/>
            <a:ext cx="2466651" cy="1133738"/>
          </a:xfrm>
        </p:spPr>
        <p:txBody>
          <a:bodyPr anchor="ctr"/>
          <a:lstStyle/>
          <a:p>
            <a:pPr algn="ctr">
              <a:lnSpc>
                <a:spcPct val="150000"/>
              </a:lnSpc>
            </a:pPr>
            <a:r>
              <a:rPr lang="ja-JP" altLang="en-US" dirty="0"/>
              <a:t>画像</a:t>
            </a:r>
            <a:endParaRPr kumimoji="1" lang="en-US" altLang="ja-JP" dirty="0"/>
          </a:p>
        </p:txBody>
      </p:sp>
      <p:sp>
        <p:nvSpPr>
          <p:cNvPr id="4" name="スライド番号プレースホルダー 3">
            <a:extLst>
              <a:ext uri="{FF2B5EF4-FFF2-40B4-BE49-F238E27FC236}">
                <a16:creationId xmlns:a16="http://schemas.microsoft.com/office/drawing/2014/main" id="{34B6A14C-2C34-4932-94C2-728227734977}"/>
              </a:ext>
            </a:extLst>
          </p:cNvPr>
          <p:cNvSpPr>
            <a:spLocks noGrp="1"/>
          </p:cNvSpPr>
          <p:nvPr>
            <p:ph type="sldNum" sz="quarter" idx="12"/>
          </p:nvPr>
        </p:nvSpPr>
        <p:spPr/>
        <p:txBody>
          <a:bodyPr/>
          <a:lstStyle/>
          <a:p>
            <a:fld id="{304739FC-810C-4CDC-B60F-21F1951FBC64}" type="slidenum">
              <a:rPr kumimoji="1" lang="ja-JP" altLang="en-US" smtClean="0"/>
              <a:t>5</a:t>
            </a:fld>
            <a:endParaRPr kumimoji="1" lang="ja-JP" altLang="en-US" dirty="0"/>
          </a:p>
        </p:txBody>
      </p:sp>
      <p:pic>
        <p:nvPicPr>
          <p:cNvPr id="5" name="図 4">
            <a:extLst>
              <a:ext uri="{FF2B5EF4-FFF2-40B4-BE49-F238E27FC236}">
                <a16:creationId xmlns:a16="http://schemas.microsoft.com/office/drawing/2014/main" id="{DF7E7B49-6379-49B0-8E24-BBA2EBFA9AC7}"/>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424144" y="3338383"/>
            <a:ext cx="1735421" cy="1735421"/>
          </a:xfrm>
          <a:prstGeom prst="rect">
            <a:avLst/>
          </a:prstGeom>
        </p:spPr>
      </p:pic>
      <p:pic>
        <p:nvPicPr>
          <p:cNvPr id="6" name="図 5">
            <a:extLst>
              <a:ext uri="{FF2B5EF4-FFF2-40B4-BE49-F238E27FC236}">
                <a16:creationId xmlns:a16="http://schemas.microsoft.com/office/drawing/2014/main" id="{A88D0986-47C7-45B9-952E-D356FB5F73D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984434" y="3338383"/>
            <a:ext cx="1735421" cy="1735421"/>
          </a:xfrm>
          <a:prstGeom prst="rect">
            <a:avLst/>
          </a:prstGeom>
        </p:spPr>
      </p:pic>
      <p:pic>
        <p:nvPicPr>
          <p:cNvPr id="7" name="図 6">
            <a:extLst>
              <a:ext uri="{FF2B5EF4-FFF2-40B4-BE49-F238E27FC236}">
                <a16:creationId xmlns:a16="http://schemas.microsoft.com/office/drawing/2014/main" id="{8301AE43-B00E-4B6D-BC89-45B3D6736614}"/>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3704289" y="3338383"/>
            <a:ext cx="1735421" cy="1735421"/>
          </a:xfrm>
          <a:prstGeom prst="rect">
            <a:avLst/>
          </a:prstGeom>
        </p:spPr>
      </p:pic>
      <p:sp>
        <p:nvSpPr>
          <p:cNvPr id="8" name="コンテンツ プレースホルダー 2">
            <a:extLst>
              <a:ext uri="{FF2B5EF4-FFF2-40B4-BE49-F238E27FC236}">
                <a16:creationId xmlns:a16="http://schemas.microsoft.com/office/drawing/2014/main" id="{6C71C1A0-731F-4A7C-8EB9-31DAA48B07EE}"/>
              </a:ext>
            </a:extLst>
          </p:cNvPr>
          <p:cNvSpPr txBox="1">
            <a:spLocks/>
          </p:cNvSpPr>
          <p:nvPr/>
        </p:nvSpPr>
        <p:spPr>
          <a:xfrm>
            <a:off x="3338673" y="2267062"/>
            <a:ext cx="2466651" cy="1133738"/>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lnSpc>
                <a:spcPct val="150000"/>
              </a:lnSpc>
            </a:pPr>
            <a:r>
              <a:rPr lang="ja-JP" altLang="en-US" dirty="0"/>
              <a:t>言語</a:t>
            </a:r>
            <a:endParaRPr lang="en-US" altLang="ja-JP" dirty="0"/>
          </a:p>
        </p:txBody>
      </p:sp>
      <p:sp>
        <p:nvSpPr>
          <p:cNvPr id="9" name="コンテンツ プレースホルダー 2">
            <a:extLst>
              <a:ext uri="{FF2B5EF4-FFF2-40B4-BE49-F238E27FC236}">
                <a16:creationId xmlns:a16="http://schemas.microsoft.com/office/drawing/2014/main" id="{23D22623-6086-4F8D-BD4D-62F9F4291CD9}"/>
              </a:ext>
            </a:extLst>
          </p:cNvPr>
          <p:cNvSpPr txBox="1">
            <a:spLocks/>
          </p:cNvSpPr>
          <p:nvPr/>
        </p:nvSpPr>
        <p:spPr>
          <a:xfrm>
            <a:off x="6058528" y="2267062"/>
            <a:ext cx="2466651" cy="1133738"/>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lnSpc>
                <a:spcPct val="150000"/>
              </a:lnSpc>
            </a:pPr>
            <a:r>
              <a:rPr lang="ja-JP" altLang="en-US" dirty="0"/>
              <a:t>音楽</a:t>
            </a:r>
            <a:endParaRPr lang="en-US" altLang="ja-JP" dirty="0"/>
          </a:p>
        </p:txBody>
      </p:sp>
    </p:spTree>
    <p:extLst>
      <p:ext uri="{BB962C8B-B14F-4D97-AF65-F5344CB8AC3E}">
        <p14:creationId xmlns:p14="http://schemas.microsoft.com/office/powerpoint/2010/main" val="734264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04DC9-F02E-4BA5-B989-474320166CD0}"/>
              </a:ext>
            </a:extLst>
          </p:cNvPr>
          <p:cNvSpPr>
            <a:spLocks noGrp="1"/>
          </p:cNvSpPr>
          <p:nvPr>
            <p:ph type="title"/>
          </p:nvPr>
        </p:nvSpPr>
        <p:spPr/>
        <p:txBody>
          <a:bodyPr/>
          <a:lstStyle/>
          <a:p>
            <a:r>
              <a:rPr lang="ja-JP" altLang="en-US" dirty="0"/>
              <a:t>先行研究</a:t>
            </a:r>
            <a:endParaRPr kumimoji="1" lang="ja-JP" altLang="en-US" dirty="0"/>
          </a:p>
        </p:txBody>
      </p:sp>
      <p:sp>
        <p:nvSpPr>
          <p:cNvPr id="3" name="コンテンツ プレースホルダー 2">
            <a:extLst>
              <a:ext uri="{FF2B5EF4-FFF2-40B4-BE49-F238E27FC236}">
                <a16:creationId xmlns:a16="http://schemas.microsoft.com/office/drawing/2014/main" id="{8811CFA6-B5CC-4771-A8A0-CF261972C3BF}"/>
              </a:ext>
            </a:extLst>
          </p:cNvPr>
          <p:cNvSpPr>
            <a:spLocks noGrp="1"/>
          </p:cNvSpPr>
          <p:nvPr>
            <p:ph idx="1"/>
          </p:nvPr>
        </p:nvSpPr>
        <p:spPr>
          <a:xfrm>
            <a:off x="822959" y="1661049"/>
            <a:ext cx="7543801" cy="4531925"/>
          </a:xfrm>
        </p:spPr>
        <p:txBody>
          <a:bodyPr>
            <a:normAutofit/>
          </a:bodyPr>
          <a:lstStyle/>
          <a:p>
            <a:pPr marL="742950" indent="-742950">
              <a:lnSpc>
                <a:spcPct val="200000"/>
              </a:lnSpc>
              <a:buFont typeface="+mj-lt"/>
              <a:buAutoNum type="arabicPeriod"/>
            </a:pPr>
            <a:r>
              <a:rPr lang="ja-JP" altLang="en-US" sz="3200" dirty="0"/>
              <a:t>スケッチの類似度比較</a:t>
            </a:r>
            <a:endParaRPr lang="en-US" altLang="ja-JP" sz="3200" dirty="0"/>
          </a:p>
          <a:p>
            <a:pPr marL="742950" indent="-742950">
              <a:lnSpc>
                <a:spcPct val="200000"/>
              </a:lnSpc>
              <a:buFont typeface="+mj-lt"/>
              <a:buAutoNum type="arabicPeriod"/>
            </a:pPr>
            <a:r>
              <a:rPr lang="ja-JP" altLang="en-US" sz="3200" dirty="0"/>
              <a:t>クラスラベル列の取得</a:t>
            </a:r>
            <a:endParaRPr lang="en-US" altLang="ja-JP" sz="3200" dirty="0"/>
          </a:p>
          <a:p>
            <a:pPr marL="742950" indent="-742950">
              <a:lnSpc>
                <a:spcPct val="200000"/>
              </a:lnSpc>
              <a:buFont typeface="+mj-lt"/>
              <a:buAutoNum type="arabicPeriod"/>
            </a:pPr>
            <a:r>
              <a:rPr lang="ja-JP" altLang="en-US" sz="3200" dirty="0"/>
              <a:t>歌詞生成</a:t>
            </a:r>
            <a:endParaRPr kumimoji="1" lang="ja-JP" altLang="en-US" sz="3200" dirty="0"/>
          </a:p>
        </p:txBody>
      </p:sp>
      <p:sp>
        <p:nvSpPr>
          <p:cNvPr id="4" name="スライド番号プレースホルダー 3">
            <a:extLst>
              <a:ext uri="{FF2B5EF4-FFF2-40B4-BE49-F238E27FC236}">
                <a16:creationId xmlns:a16="http://schemas.microsoft.com/office/drawing/2014/main" id="{6B5F31FA-BCE9-4D60-9485-7DC998B01524}"/>
              </a:ext>
            </a:extLst>
          </p:cNvPr>
          <p:cNvSpPr>
            <a:spLocks noGrp="1"/>
          </p:cNvSpPr>
          <p:nvPr>
            <p:ph type="sldNum" sz="quarter" idx="12"/>
          </p:nvPr>
        </p:nvSpPr>
        <p:spPr/>
        <p:txBody>
          <a:bodyPr/>
          <a:lstStyle/>
          <a:p>
            <a:fld id="{304739FC-810C-4CDC-B60F-21F1951FBC64}" type="slidenum">
              <a:rPr kumimoji="1" lang="ja-JP" altLang="en-US" smtClean="0"/>
              <a:t>6</a:t>
            </a:fld>
            <a:endParaRPr kumimoji="1" lang="ja-JP" altLang="en-US"/>
          </a:p>
        </p:txBody>
      </p:sp>
      <p:sp>
        <p:nvSpPr>
          <p:cNvPr id="5" name="正方形/長方形 4">
            <a:extLst>
              <a:ext uri="{FF2B5EF4-FFF2-40B4-BE49-F238E27FC236}">
                <a16:creationId xmlns:a16="http://schemas.microsoft.com/office/drawing/2014/main" id="{CE19A905-BC2E-4A78-BEC5-AF1CA8AB59E4}"/>
              </a:ext>
            </a:extLst>
          </p:cNvPr>
          <p:cNvSpPr/>
          <p:nvPr/>
        </p:nvSpPr>
        <p:spPr>
          <a:xfrm>
            <a:off x="1471058" y="3742345"/>
            <a:ext cx="2031325" cy="369332"/>
          </a:xfrm>
          <a:prstGeom prst="rect">
            <a:avLst/>
          </a:prstGeom>
        </p:spPr>
        <p:txBody>
          <a:bodyPr wrap="none">
            <a:spAutoFit/>
          </a:bodyPr>
          <a:lstStyle/>
          <a:p>
            <a:r>
              <a:rPr lang="ja-JP" altLang="en-US" dirty="0">
                <a:solidFill>
                  <a:schemeClr val="tx1">
                    <a:lumMod val="85000"/>
                    <a:lumOff val="15000"/>
                  </a:schemeClr>
                </a:solidFill>
              </a:rPr>
              <a:t>１ストロークごと</a:t>
            </a:r>
          </a:p>
        </p:txBody>
      </p:sp>
      <p:sp>
        <p:nvSpPr>
          <p:cNvPr id="7" name="正方形/長方形 6">
            <a:extLst>
              <a:ext uri="{FF2B5EF4-FFF2-40B4-BE49-F238E27FC236}">
                <a16:creationId xmlns:a16="http://schemas.microsoft.com/office/drawing/2014/main" id="{E06F7C61-15CE-4DC2-8040-62F7F6DAC309}"/>
              </a:ext>
            </a:extLst>
          </p:cNvPr>
          <p:cNvSpPr/>
          <p:nvPr/>
        </p:nvSpPr>
        <p:spPr>
          <a:xfrm>
            <a:off x="822959" y="6356460"/>
            <a:ext cx="6602385" cy="584775"/>
          </a:xfrm>
          <a:prstGeom prst="rect">
            <a:avLst/>
          </a:prstGeom>
        </p:spPr>
        <p:txBody>
          <a:bodyPr wrap="square">
            <a:spAutoFit/>
          </a:bodyPr>
          <a:lstStyle/>
          <a:p>
            <a:r>
              <a:rPr lang="ja-JP" altLang="en-US" sz="1600" dirty="0">
                <a:solidFill>
                  <a:schemeClr val="bg1"/>
                </a:solidFill>
              </a:rPr>
              <a:t>藤井 涼佑, 森 直樹</a:t>
            </a:r>
            <a:r>
              <a:rPr lang="en-US" altLang="ja-JP" sz="1600" dirty="0">
                <a:solidFill>
                  <a:schemeClr val="bg1"/>
                </a:solidFill>
              </a:rPr>
              <a:t>,  </a:t>
            </a:r>
            <a:r>
              <a:rPr lang="ja-JP" altLang="en-US" sz="1600" dirty="0">
                <a:solidFill>
                  <a:schemeClr val="bg1"/>
                </a:solidFill>
              </a:rPr>
              <a:t>手描きスケッチの比較手法を用いた絵描き歌自動生成システムの提案</a:t>
            </a:r>
            <a:r>
              <a:rPr lang="en-US" altLang="ja-JP" sz="1600" dirty="0">
                <a:solidFill>
                  <a:schemeClr val="bg1"/>
                </a:solidFill>
              </a:rPr>
              <a:t>,  </a:t>
            </a:r>
            <a:r>
              <a:rPr lang="ja-JP" altLang="en-US" sz="1600" dirty="0">
                <a:solidFill>
                  <a:schemeClr val="bg1"/>
                </a:solidFill>
              </a:rPr>
              <a:t>修士学位論文</a:t>
            </a:r>
            <a:r>
              <a:rPr lang="en-US" altLang="ja-JP" sz="1600" dirty="0">
                <a:solidFill>
                  <a:schemeClr val="bg1"/>
                </a:solidFill>
              </a:rPr>
              <a:t>,  2019</a:t>
            </a:r>
            <a:endParaRPr lang="ja-JP" altLang="en-US" sz="1600" dirty="0">
              <a:solidFill>
                <a:schemeClr val="bg1"/>
              </a:solidFill>
            </a:endParaRPr>
          </a:p>
        </p:txBody>
      </p:sp>
    </p:spTree>
    <p:extLst>
      <p:ext uri="{BB962C8B-B14F-4D97-AF65-F5344CB8AC3E}">
        <p14:creationId xmlns:p14="http://schemas.microsoft.com/office/powerpoint/2010/main" val="419116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3FC55-007D-4EC5-A3E0-D9591A347D9B}"/>
              </a:ext>
            </a:extLst>
          </p:cNvPr>
          <p:cNvSpPr>
            <a:spLocks noGrp="1"/>
          </p:cNvSpPr>
          <p:nvPr>
            <p:ph type="title"/>
          </p:nvPr>
        </p:nvSpPr>
        <p:spPr/>
        <p:txBody>
          <a:bodyPr/>
          <a:lstStyle/>
          <a:p>
            <a:r>
              <a:rPr lang="ja-JP" altLang="en-US" dirty="0"/>
              <a:t>類似度</a:t>
            </a:r>
            <a:endParaRPr kumimoji="1" lang="ja-JP" altLang="en-US" dirty="0"/>
          </a:p>
        </p:txBody>
      </p:sp>
      <p:sp>
        <p:nvSpPr>
          <p:cNvPr id="3" name="コンテンツ プレースホルダー 2">
            <a:extLst>
              <a:ext uri="{FF2B5EF4-FFF2-40B4-BE49-F238E27FC236}">
                <a16:creationId xmlns:a16="http://schemas.microsoft.com/office/drawing/2014/main" id="{B66543EB-5DE4-467F-9DE1-CBEC37906247}"/>
              </a:ext>
            </a:extLst>
          </p:cNvPr>
          <p:cNvSpPr>
            <a:spLocks noGrp="1"/>
          </p:cNvSpPr>
          <p:nvPr>
            <p:ph idx="1"/>
          </p:nvPr>
        </p:nvSpPr>
        <p:spPr>
          <a:xfrm>
            <a:off x="1484296" y="4430984"/>
            <a:ext cx="2277237" cy="1026234"/>
          </a:xfrm>
        </p:spPr>
        <p:txBody>
          <a:bodyPr anchor="ctr"/>
          <a:lstStyle/>
          <a:p>
            <a:pPr algn="ctr"/>
            <a:r>
              <a:rPr kumimoji="1" lang="ja-JP" altLang="en-US" dirty="0"/>
              <a:t>途中経過</a:t>
            </a:r>
          </a:p>
        </p:txBody>
      </p:sp>
      <p:sp>
        <p:nvSpPr>
          <p:cNvPr id="4" name="スライド番号プレースホルダー 3">
            <a:extLst>
              <a:ext uri="{FF2B5EF4-FFF2-40B4-BE49-F238E27FC236}">
                <a16:creationId xmlns:a16="http://schemas.microsoft.com/office/drawing/2014/main" id="{725EBDFA-23F3-404D-8DA8-92A49880E3E2}"/>
              </a:ext>
            </a:extLst>
          </p:cNvPr>
          <p:cNvSpPr>
            <a:spLocks noGrp="1"/>
          </p:cNvSpPr>
          <p:nvPr>
            <p:ph type="sldNum" sz="quarter" idx="12"/>
          </p:nvPr>
        </p:nvSpPr>
        <p:spPr/>
        <p:txBody>
          <a:bodyPr/>
          <a:lstStyle/>
          <a:p>
            <a:fld id="{304739FC-810C-4CDC-B60F-21F1951FBC64}"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59D57654-40B3-4557-91DF-A23A7F243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831" y="2290382"/>
            <a:ext cx="2277237" cy="2277237"/>
          </a:xfrm>
          <a:prstGeom prst="rect">
            <a:avLst/>
          </a:prstGeom>
        </p:spPr>
      </p:pic>
      <p:pic>
        <p:nvPicPr>
          <p:cNvPr id="12" name="図 11">
            <a:extLst>
              <a:ext uri="{FF2B5EF4-FFF2-40B4-BE49-F238E27FC236}">
                <a16:creationId xmlns:a16="http://schemas.microsoft.com/office/drawing/2014/main" id="{7FE7B966-E58E-4873-8F57-7814777B4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932" y="2427017"/>
            <a:ext cx="2003967" cy="2003967"/>
          </a:xfrm>
          <a:prstGeom prst="rect">
            <a:avLst/>
          </a:prstGeom>
        </p:spPr>
      </p:pic>
      <p:sp>
        <p:nvSpPr>
          <p:cNvPr id="13" name="コンテンツ プレースホルダー 2">
            <a:extLst>
              <a:ext uri="{FF2B5EF4-FFF2-40B4-BE49-F238E27FC236}">
                <a16:creationId xmlns:a16="http://schemas.microsoft.com/office/drawing/2014/main" id="{02DD0B3E-0A34-470B-AC00-752D6EE6C529}"/>
              </a:ext>
            </a:extLst>
          </p:cNvPr>
          <p:cNvSpPr txBox="1">
            <a:spLocks/>
          </p:cNvSpPr>
          <p:nvPr/>
        </p:nvSpPr>
        <p:spPr>
          <a:xfrm>
            <a:off x="5245831" y="4430984"/>
            <a:ext cx="2277237" cy="1026234"/>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dirty="0"/>
              <a:t>最終状態</a:t>
            </a:r>
          </a:p>
        </p:txBody>
      </p:sp>
    </p:spTree>
    <p:extLst>
      <p:ext uri="{BB962C8B-B14F-4D97-AF65-F5344CB8AC3E}">
        <p14:creationId xmlns:p14="http://schemas.microsoft.com/office/powerpoint/2010/main" val="186416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C39D9-0579-4A09-9B07-D20FF70B57E4}"/>
              </a:ext>
            </a:extLst>
          </p:cNvPr>
          <p:cNvSpPr>
            <a:spLocks noGrp="1"/>
          </p:cNvSpPr>
          <p:nvPr>
            <p:ph type="title"/>
          </p:nvPr>
        </p:nvSpPr>
        <p:spPr/>
        <p:txBody>
          <a:bodyPr/>
          <a:lstStyle/>
          <a:p>
            <a:r>
              <a:rPr lang="ja-JP" altLang="en-US" dirty="0"/>
              <a:t>スケッチ分割手法</a:t>
            </a:r>
            <a:endParaRPr kumimoji="1" lang="ja-JP" altLang="en-US" dirty="0"/>
          </a:p>
        </p:txBody>
      </p:sp>
      <p:sp>
        <p:nvSpPr>
          <p:cNvPr id="4" name="スライド番号プレースホルダー 3">
            <a:extLst>
              <a:ext uri="{FF2B5EF4-FFF2-40B4-BE49-F238E27FC236}">
                <a16:creationId xmlns:a16="http://schemas.microsoft.com/office/drawing/2014/main" id="{1E502EBB-DF20-4D3E-9E09-BDEBBB8722C1}"/>
              </a:ext>
            </a:extLst>
          </p:cNvPr>
          <p:cNvSpPr>
            <a:spLocks noGrp="1"/>
          </p:cNvSpPr>
          <p:nvPr>
            <p:ph type="sldNum" sz="quarter" idx="12"/>
          </p:nvPr>
        </p:nvSpPr>
        <p:spPr/>
        <p:txBody>
          <a:bodyPr/>
          <a:lstStyle/>
          <a:p>
            <a:fld id="{304739FC-810C-4CDC-B60F-21F1951FBC64}" type="slidenum">
              <a:rPr kumimoji="1" lang="ja-JP" altLang="en-US" smtClean="0"/>
              <a:t>8</a:t>
            </a:fld>
            <a:endParaRPr kumimoji="1" lang="ja-JP" altLang="en-US"/>
          </a:p>
        </p:txBody>
      </p:sp>
      <p:sp>
        <p:nvSpPr>
          <p:cNvPr id="11" name="矢印: 右 10">
            <a:extLst>
              <a:ext uri="{FF2B5EF4-FFF2-40B4-BE49-F238E27FC236}">
                <a16:creationId xmlns:a16="http://schemas.microsoft.com/office/drawing/2014/main" id="{8BEFE99B-97EB-4C88-A07F-83ABC93E3D0E}"/>
              </a:ext>
            </a:extLst>
          </p:cNvPr>
          <p:cNvSpPr/>
          <p:nvPr/>
        </p:nvSpPr>
        <p:spPr>
          <a:xfrm>
            <a:off x="3936379" y="3231194"/>
            <a:ext cx="1137425" cy="5633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DF3FCFC7-0891-4D88-84B8-2C02DE4023AD}"/>
              </a:ext>
            </a:extLst>
          </p:cNvPr>
          <p:cNvSpPr txBox="1">
            <a:spLocks/>
          </p:cNvSpPr>
          <p:nvPr/>
        </p:nvSpPr>
        <p:spPr>
          <a:xfrm>
            <a:off x="4962290" y="3062162"/>
            <a:ext cx="4005519"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t>意味のある</a:t>
            </a:r>
            <a:endParaRPr lang="en-US" altLang="ja-JP" sz="2800" dirty="0"/>
          </a:p>
          <a:p>
            <a:pPr algn="ctr"/>
            <a:r>
              <a:rPr lang="ja-JP" altLang="en-US" sz="2800" dirty="0"/>
              <a:t>オブジェクトごと</a:t>
            </a:r>
          </a:p>
        </p:txBody>
      </p:sp>
      <p:sp>
        <p:nvSpPr>
          <p:cNvPr id="15" name="コンテンツ プレースホルダー 2">
            <a:extLst>
              <a:ext uri="{FF2B5EF4-FFF2-40B4-BE49-F238E27FC236}">
                <a16:creationId xmlns:a16="http://schemas.microsoft.com/office/drawing/2014/main" id="{4276D247-B508-42CF-9349-5204BC0D27A3}"/>
              </a:ext>
            </a:extLst>
          </p:cNvPr>
          <p:cNvSpPr txBox="1">
            <a:spLocks/>
          </p:cNvSpPr>
          <p:nvPr/>
        </p:nvSpPr>
        <p:spPr>
          <a:xfrm>
            <a:off x="609084" y="3332119"/>
            <a:ext cx="2892399"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１ストロークごと</a:t>
            </a:r>
          </a:p>
        </p:txBody>
      </p:sp>
    </p:spTree>
    <p:extLst>
      <p:ext uri="{BB962C8B-B14F-4D97-AF65-F5344CB8AC3E}">
        <p14:creationId xmlns:p14="http://schemas.microsoft.com/office/powerpoint/2010/main" val="173691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9</a:t>
            </a:fld>
            <a:endParaRPr kumimoji="1" lang="ja-JP" altLang="en-US"/>
          </a:p>
        </p:txBody>
      </p:sp>
    </p:spTree>
    <p:extLst>
      <p:ext uri="{BB962C8B-B14F-4D97-AF65-F5344CB8AC3E}">
        <p14:creationId xmlns:p14="http://schemas.microsoft.com/office/powerpoint/2010/main" val="1852160552"/>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17813</TotalTime>
  <Words>2579</Words>
  <Application>Microsoft Office PowerPoint</Application>
  <PresentationFormat>画面に合わせる (4:3)</PresentationFormat>
  <Paragraphs>419</Paragraphs>
  <Slides>37</Slides>
  <Notes>30</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37</vt:i4>
      </vt:variant>
    </vt:vector>
  </HeadingPairs>
  <TitlesOfParts>
    <vt:vector size="46" baseType="lpstr">
      <vt:lpstr>DejaVu Sans</vt:lpstr>
      <vt:lpstr>メイリオ</vt:lpstr>
      <vt:lpstr>游ゴシック</vt:lpstr>
      <vt:lpstr>Arial</vt:lpstr>
      <vt:lpstr>Calibri</vt:lpstr>
      <vt:lpstr>Cambria Math</vt:lpstr>
      <vt:lpstr>Century Gothic</vt:lpstr>
      <vt:lpstr>Wingdings</vt:lpstr>
      <vt:lpstr>レトロスペクト</vt:lpstr>
      <vt:lpstr>手描きスケッチの類似度に基づく 絵描き歌生成手法の検討</vt:lpstr>
      <vt:lpstr>目次</vt:lpstr>
      <vt:lpstr>背景</vt:lpstr>
      <vt:lpstr>画像の形式</vt:lpstr>
      <vt:lpstr>絵描き歌</vt:lpstr>
      <vt:lpstr>先行研究</vt:lpstr>
      <vt:lpstr>類似度</vt:lpstr>
      <vt:lpstr>スケッチ分割手法</vt:lpstr>
      <vt:lpstr>目次</vt:lpstr>
      <vt:lpstr>Sketch RNN</vt:lpstr>
      <vt:lpstr>Sketch RNN</vt:lpstr>
      <vt:lpstr>Accelerated KAZE</vt:lpstr>
      <vt:lpstr>Quick Draw</vt:lpstr>
      <vt:lpstr>スケッチの行列</vt:lpstr>
      <vt:lpstr>目次</vt:lpstr>
      <vt:lpstr>実験 １</vt:lpstr>
      <vt:lpstr>A. Sketch RNN</vt:lpstr>
      <vt:lpstr>B. AKAZE</vt:lpstr>
      <vt:lpstr>B. AKAZE</vt:lpstr>
      <vt:lpstr>C. Sketch RNN + AKAZE</vt:lpstr>
      <vt:lpstr>実験 ： パラメータ</vt:lpstr>
      <vt:lpstr>結果</vt:lpstr>
      <vt:lpstr>結果</vt:lpstr>
      <vt:lpstr>結果</vt:lpstr>
      <vt:lpstr>結果</vt:lpstr>
      <vt:lpstr>目次</vt:lpstr>
      <vt:lpstr>実験 2</vt:lpstr>
      <vt:lpstr>分割方法</vt:lpstr>
      <vt:lpstr>実験 ： パラメータ</vt:lpstr>
      <vt:lpstr>実験結果</vt:lpstr>
      <vt:lpstr>実験結果</vt:lpstr>
      <vt:lpstr>実験結果</vt:lpstr>
      <vt:lpstr>実験結果</vt:lpstr>
      <vt:lpstr>目次</vt:lpstr>
      <vt:lpstr>まとめ</vt:lpstr>
      <vt:lpstr>今後の課題</vt:lpstr>
      <vt:lpstr>ご清聴ありがとう 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DARTSを用いたあれのあれ</dc:title>
  <dc:creator>Tatsuya Sugiyama</dc:creator>
  <cp:lastModifiedBy>Tatsuya Sugiyama</cp:lastModifiedBy>
  <cp:revision>279</cp:revision>
  <dcterms:created xsi:type="dcterms:W3CDTF">2020-12-08T23:06:56Z</dcterms:created>
  <dcterms:modified xsi:type="dcterms:W3CDTF">2022-07-06T05:00:38Z</dcterms:modified>
</cp:coreProperties>
</file>